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9" r:id="rId2"/>
    <p:sldId id="256" r:id="rId3"/>
    <p:sldId id="283" r:id="rId4"/>
    <p:sldId id="284" r:id="rId5"/>
    <p:sldId id="293" r:id="rId6"/>
    <p:sldId id="296" r:id="rId7"/>
    <p:sldId id="297" r:id="rId8"/>
    <p:sldId id="298" r:id="rId9"/>
    <p:sldId id="273" r:id="rId10"/>
    <p:sldId id="288" r:id="rId11"/>
    <p:sldId id="290" r:id="rId12"/>
    <p:sldId id="274" r:id="rId13"/>
    <p:sldId id="292" r:id="rId14"/>
    <p:sldId id="285" r:id="rId15"/>
    <p:sldId id="275" r:id="rId16"/>
    <p:sldId id="299" r:id="rId17"/>
    <p:sldId id="276" r:id="rId18"/>
    <p:sldId id="277" r:id="rId19"/>
    <p:sldId id="278" r:id="rId20"/>
    <p:sldId id="280" r:id="rId21"/>
    <p:sldId id="279" r:id="rId22"/>
    <p:sldId id="261" r:id="rId23"/>
    <p:sldId id="286" r:id="rId24"/>
    <p:sldId id="294" r:id="rId25"/>
    <p:sldId id="291" r:id="rId26"/>
    <p:sldId id="295" r:id="rId27"/>
    <p:sldId id="287" r:id="rId28"/>
    <p:sldId id="281" r:id="rId29"/>
    <p:sldId id="282" r:id="rId30"/>
    <p:sldId id="300" r:id="rId31"/>
  </p:sldIdLst>
  <p:sldSz cx="9144000" cy="6858000" type="screen4x3"/>
  <p:notesSz cx="6858000" cy="9144000"/>
  <p:embeddedFontLst>
    <p:embeddedFont>
      <p:font typeface="Georgia" panose="02040502050405020303" pitchFamily="18" charset="0"/>
      <p:regular r:id="rId32"/>
      <p:bold r:id="rId33"/>
      <p:italic r:id="rId34"/>
      <p:boldItalic r:id="rId35"/>
    </p:embeddedFont>
    <p:embeddedFont>
      <p:font typeface="Arial Black" panose="020B0A04020102020204" pitchFamily="34" charset="0"/>
      <p:bold r:id="rId36"/>
    </p:embeddedFont>
    <p:embeddedFont>
      <p:font typeface="Impact" panose="020B0806030902050204" pitchFamily="34" charset="0"/>
      <p:regular r:id="rId37"/>
    </p:embeddedFont>
    <p:embeddedFont>
      <p:font typeface="Bernard MT Condensed" panose="02050806060905020404" pitchFamily="18" charset="0"/>
      <p:regular r:id="rId3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FF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8" autoAdjust="0"/>
    <p:restoredTop sz="94660"/>
  </p:normalViewPr>
  <p:slideViewPr>
    <p:cSldViewPr>
      <p:cViewPr varScale="1">
        <p:scale>
          <a:sx n="77" d="100"/>
          <a:sy n="77" d="100"/>
        </p:scale>
        <p:origin x="144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89683-9798-4129-91BC-96DA4D977D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377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463E0-EB88-44FA-949F-442DE06E84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1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D9EF3-05F0-4084-82AC-9E636294CF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41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A765F-0009-47CB-9E17-08A776742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40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73B8-0CC1-4211-8197-8A69DBCE95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44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1A15C-F11F-46DA-B9BF-626F66EEFE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57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FCD7C-4B2D-4F7D-BC2D-813A7D4F79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07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024B4-C1A2-48F4-8016-9C13527773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47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2DD2F-EF84-43DD-87FB-B6C59E6234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73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46CE4-54AE-4493-AA52-D037A9202F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69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31FAC-8518-43DD-9F2D-6012D081E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15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F253597-56FF-4CDD-A015-B29B21479D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American\13_Depression\While_Washing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5181600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304800" y="130175"/>
            <a:ext cx="388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70C0"/>
                </a:solidFill>
                <a:latin typeface="Arial Black" panose="020B0A04020102020204" pitchFamily="34" charset="0"/>
              </a:rPr>
              <a:t>Warm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0" y="1790105"/>
            <a:ext cx="3733800" cy="4001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1800"/>
              </a:spcAft>
              <a:buFontTx/>
              <a:buAutoNum type="arabicPeriod"/>
              <a:defRPr/>
            </a:pPr>
            <a:r>
              <a:rPr lang="en-US" sz="3200" dirty="0"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Bernard MT Condensed" pitchFamily="18" charset="0"/>
              </a:rPr>
              <a:t>What is the man waiting for?</a:t>
            </a:r>
          </a:p>
          <a:p>
            <a:pPr marL="342900" indent="-342900" eaLnBrk="1" hangingPunct="1">
              <a:spcAft>
                <a:spcPts val="1800"/>
              </a:spcAft>
              <a:buFontTx/>
              <a:buAutoNum type="arabicPeriod"/>
              <a:defRPr/>
            </a:pPr>
            <a:r>
              <a:rPr lang="en-US" sz="3200" dirty="0"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Bernard MT Condensed" pitchFamily="18" charset="0"/>
              </a:rPr>
              <a:t>What is the message of this cartoon?</a:t>
            </a:r>
          </a:p>
          <a:p>
            <a:pPr marL="342900" indent="-342900" eaLnBrk="1" hangingPunct="1">
              <a:spcAft>
                <a:spcPts val="1800"/>
              </a:spcAft>
              <a:buFontTx/>
              <a:buAutoNum type="arabicPeriod"/>
              <a:defRPr/>
            </a:pPr>
            <a:r>
              <a:rPr lang="en-US" sz="3200" dirty="0"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Bernard MT Condensed" pitchFamily="18" charset="0"/>
              </a:rPr>
              <a:t>Could this cartoon be applied to any events recently?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http://upload.wikimedia.org/wikipedia/commons/thumb/9/93/Franklin_D._Roosevelt_-_NARA_-_197252.tif/lossy-page1-967px-Franklin_D._Roosevelt_-_NARA_-_197252.t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t="3947" r="3859" b="7281"/>
          <a:stretch>
            <a:fillRect/>
          </a:stretch>
        </p:blipFill>
        <p:spPr bwMode="auto">
          <a:xfrm>
            <a:off x="0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288270"/>
            <a:ext cx="9144000" cy="27597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ts val="10400"/>
              </a:lnSpc>
              <a:defRPr/>
            </a:pPr>
            <a:r>
              <a:rPr lang="en-US" sz="10000" dirty="0">
                <a:ln>
                  <a:solidFill>
                    <a:schemeClr val="bg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The New Deal &amp;</a:t>
            </a:r>
            <a:br>
              <a:rPr lang="en-US" sz="10000" dirty="0">
                <a:ln>
                  <a:solidFill>
                    <a:schemeClr val="bg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</a:br>
            <a:r>
              <a:rPr lang="en-US" sz="10000" dirty="0">
                <a:ln>
                  <a:solidFill>
                    <a:schemeClr val="bg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 Great Depression </a:t>
            </a:r>
          </a:p>
        </p:txBody>
      </p:sp>
      <p:pic>
        <p:nvPicPr>
          <p:cNvPr id="3076" name="Picture 4" descr="FDR_Car.jp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7" r="57758" b="21697"/>
          <a:stretch/>
        </p:blipFill>
        <p:spPr bwMode="auto">
          <a:xfrm>
            <a:off x="1676400" y="237227"/>
            <a:ext cx="2362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ntmoney.com/wp-content/uploads/2011/06/Wall-Street.jpeg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/>
          <a:stretch>
            <a:fillRect/>
          </a:stretch>
        </p:blipFill>
        <p:spPr bwMode="auto">
          <a:xfrm>
            <a:off x="0" y="-19050"/>
            <a:ext cx="914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triped Right Arrow 2"/>
          <p:cNvSpPr/>
          <p:nvPr/>
        </p:nvSpPr>
        <p:spPr>
          <a:xfrm rot="5400000">
            <a:off x="-2286000" y="2590800"/>
            <a:ext cx="6553200" cy="1981200"/>
          </a:xfrm>
          <a:prstGeom prst="stripedRightArrow">
            <a:avLst>
              <a:gd name="adj1" fmla="val 65053"/>
              <a:gd name="adj2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05000" y="228600"/>
            <a:ext cx="67056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6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Stock Market Crash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524000"/>
            <a:ext cx="6858000" cy="4924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Prices inflated from </a:t>
            </a:r>
            <a:r>
              <a:rPr lang="en-US" sz="4400" b="1" u="sng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overspeculation</a:t>
            </a: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 &amp; buying on margin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Stock sell-off spins out of control on Black Tuesday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Billions lost in one day</a:t>
            </a:r>
          </a:p>
        </p:txBody>
      </p:sp>
      <p:pic>
        <p:nvPicPr>
          <p:cNvPr id="410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533400"/>
            <a:ext cx="173672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http://www.fdic.gov/about/history/images/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8"/>
          <a:stretch>
            <a:fillRect/>
          </a:stretch>
        </p:blipFill>
        <p:spPr bwMode="auto">
          <a:xfrm>
            <a:off x="1524000" y="0"/>
            <a:ext cx="76200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triped Right Arrow 1"/>
          <p:cNvSpPr/>
          <p:nvPr/>
        </p:nvSpPr>
        <p:spPr>
          <a:xfrm rot="5400000">
            <a:off x="-2286000" y="2590800"/>
            <a:ext cx="6553200" cy="1981200"/>
          </a:xfrm>
          <a:prstGeom prst="stripedRightArrow">
            <a:avLst>
              <a:gd name="adj1" fmla="val 65053"/>
              <a:gd name="adj2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05000" y="228600"/>
            <a:ext cx="67056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6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Bank Failures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1295400"/>
            <a:ext cx="6934200" cy="45550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Fear of closings cause many withdrawals 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No insurance against </a:t>
            </a:r>
            <a:b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</a:br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bank closings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Thousands of banks close</a:t>
            </a:r>
          </a:p>
        </p:txBody>
      </p:sp>
      <p:pic>
        <p:nvPicPr>
          <p:cNvPr id="512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533400"/>
            <a:ext cx="2024063" cy="492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reat Depre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88"/>
            <a:ext cx="549592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reat Depression - one of nine children off U.S. Route 70 in Tennesse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5029200" cy="690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yes of the Great Depression 0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63"/>
            <a:ext cx="9144000" cy="616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great depre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620000" cy="627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reynoldsm.files.wordpress.com/2008/02/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6221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hotograph of an unknown man during the Depress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4251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6"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onnie and Cly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693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00600" y="228600"/>
            <a:ext cx="43434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7200" dirty="0">
                <a:ln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The New Heroes</a:t>
            </a:r>
          </a:p>
        </p:txBody>
      </p:sp>
      <p:pic>
        <p:nvPicPr>
          <p:cNvPr id="46084" name="Picture 4" descr="Bonnie Parker smokes a cigar and hoists a pistol while leaning on the front fender of a car. Parker was a tiny woman, standing only 4 foot 11 and weighing 90 pounds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054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John Dilling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0"/>
            <a:ext cx="4281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6800" y="2898100"/>
            <a:ext cx="4267200" cy="2893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Bank robbers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Bonnie &amp; Clyde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John Dillinger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unemployment 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852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8200" y="1981200"/>
            <a:ext cx="3886200" cy="34317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Does little to stop the Depression</a:t>
            </a:r>
          </a:p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3200" b="1" u="sng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Franklin D. Roosevelt </a:t>
            </a:r>
            <a:r>
              <a:rPr lang="en-US" sz="3200" b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wins 1932 election </a:t>
            </a: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4495800" y="0"/>
            <a:ext cx="4648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5400" b="1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Impact" pitchFamily="34" charset="0"/>
              </a:rPr>
              <a:t>President Herbert Hoover</a:t>
            </a:r>
          </a:p>
        </p:txBody>
      </p:sp>
      <p:pic>
        <p:nvPicPr>
          <p:cNvPr id="16388" name="Picture 8" descr="President Ho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0"/>
            <a:ext cx="3627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riped Right Arrow 4"/>
          <p:cNvSpPr/>
          <p:nvPr/>
        </p:nvSpPr>
        <p:spPr>
          <a:xfrm rot="5400000">
            <a:off x="-2514600" y="2286000"/>
            <a:ext cx="6553200" cy="1981200"/>
          </a:xfrm>
          <a:prstGeom prst="stripedRightArrow">
            <a:avLst>
              <a:gd name="adj1" fmla="val 65053"/>
              <a:gd name="adj2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639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28600"/>
            <a:ext cx="1719263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s2.wikia.nocookie.net/__cb20071030074231/genealogy/images/7/7e/Rooseveltinwheelcha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r="5908"/>
          <a:stretch>
            <a:fillRect/>
          </a:stretch>
        </p:blipFill>
        <p:spPr bwMode="auto">
          <a:xfrm>
            <a:off x="4700588" y="1295400"/>
            <a:ext cx="4214812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41288"/>
            <a:ext cx="9144000" cy="1230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74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Franklin D. Roosevelt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4724400" cy="3185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Democrat from NY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Promises that “Happy Days Are Here Again”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1288"/>
            <a:ext cx="9144000" cy="1230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74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Franklin D. Roosevelt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372374"/>
            <a:ext cx="4953000" cy="46474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Starts planning his “</a:t>
            </a:r>
            <a:r>
              <a:rPr lang="en-US" sz="3200" b="1" dirty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first 100 days</a:t>
            </a: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”</a:t>
            </a:r>
          </a:p>
          <a:p>
            <a:pPr marL="342900" indent="-342900" eaLnBrk="1" hangingPunct="1"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Calls reforms </a:t>
            </a:r>
            <a:b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his </a:t>
            </a:r>
            <a:r>
              <a:rPr lang="en-US" sz="3200" b="1" dirty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“</a:t>
            </a:r>
            <a:r>
              <a:rPr lang="en-US" sz="3200" b="1" u="sng" dirty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New Deal</a:t>
            </a:r>
            <a:r>
              <a:rPr lang="en-US" sz="3200" b="1" dirty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” </a:t>
            </a:r>
            <a:br>
              <a:rPr lang="en-US" sz="3200" b="1" dirty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for Americans</a:t>
            </a:r>
          </a:p>
          <a:p>
            <a:pPr marL="342900" indent="-342900" eaLnBrk="1" hangingPunct="1"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Makes a more </a:t>
            </a:r>
            <a:b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active </a:t>
            </a:r>
            <a:b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en-US" sz="32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government</a:t>
            </a:r>
          </a:p>
        </p:txBody>
      </p:sp>
      <p:pic>
        <p:nvPicPr>
          <p:cNvPr id="18436" name="Picture 7" descr="http://i2.cdn.turner.com/cnn/dam/assets/130118135904-sot-fdr-1933-dkg-inauguration-00004506-story-bo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2" r="11571"/>
          <a:stretch>
            <a:fillRect/>
          </a:stretch>
        </p:blipFill>
        <p:spPr bwMode="auto">
          <a:xfrm>
            <a:off x="4572000" y="2819400"/>
            <a:ext cx="44196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4572000" y="1371600"/>
            <a:ext cx="4267200" cy="2438400"/>
          </a:xfrm>
          <a:prstGeom prst="wedgeRectCallout">
            <a:avLst>
              <a:gd name="adj1" fmla="val -630"/>
              <a:gd name="adj2" fmla="val 6803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800" dirty="0">
                <a:ln>
                  <a:solidFill>
                    <a:schemeClr val="tx1"/>
                  </a:solidFill>
                </a:ln>
                <a:latin typeface="Bernard MT Condensed" pitchFamily="18" charset="0"/>
              </a:rPr>
              <a:t>The only thing we have to fear is fear itself!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utexas.edu/features/archive/2004/graphics/election_medi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49530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4572000" y="533400"/>
            <a:ext cx="4343400" cy="1447800"/>
          </a:xfrm>
          <a:prstGeom prst="wedgeRoundRectCallout">
            <a:avLst>
              <a:gd name="adj1" fmla="val -70788"/>
              <a:gd name="adj2" fmla="val -1404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1"/>
                </a:solidFill>
              </a:rPr>
              <a:t>We need </a:t>
            </a:r>
            <a:r>
              <a:rPr lang="en-US" sz="2800" b="1" dirty="0">
                <a:solidFill>
                  <a:srgbClr val="FF0000"/>
                </a:solidFill>
              </a:rPr>
              <a:t>Relief, Recovery, </a:t>
            </a:r>
            <a:r>
              <a:rPr lang="en-US" sz="2800" b="1" dirty="0">
                <a:solidFill>
                  <a:schemeClr val="tx1"/>
                </a:solidFill>
              </a:rPr>
              <a:t>and</a:t>
            </a:r>
            <a:r>
              <a:rPr lang="en-US" sz="2800" b="1" dirty="0">
                <a:solidFill>
                  <a:srgbClr val="FF0000"/>
                </a:solidFill>
              </a:rPr>
              <a:t> Reform</a:t>
            </a:r>
            <a:r>
              <a:rPr lang="en-US" sz="28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9460" name="Picture 4" descr="http://www.heirloomradio.com/images/retrorad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665413"/>
            <a:ext cx="5133975" cy="40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76200" y="4419600"/>
            <a:ext cx="3657600" cy="1981200"/>
          </a:xfrm>
          <a:prstGeom prst="wedgeRoundRectCallout">
            <a:avLst>
              <a:gd name="adj1" fmla="val -18372"/>
              <a:gd name="adj2" fmla="val 50192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6200" dirty="0">
                <a:ln>
                  <a:solidFill>
                    <a:srgbClr val="663300"/>
                  </a:solidFill>
                </a:ln>
                <a:latin typeface="Bernard MT Condensed" pitchFamily="18" charset="0"/>
              </a:rPr>
              <a:t>Fireside Chats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dailyperspective.newspaperarchive.com/sites/default/files/imagecache/node_image_full/31406492_l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4192">
            <a:off x="3567113" y="322263"/>
            <a:ext cx="5360987" cy="670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40494"/>
            <a:ext cx="9144000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7400" spc="160" dirty="0"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Relief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5029200" cy="3185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Immediate help</a:t>
            </a:r>
          </a:p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Money &amp;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1673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Examples: Bank holiday, Federal Emergency Relief Admin (FERA)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0494"/>
            <a:ext cx="7010400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7400" spc="160" dirty="0"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Recovery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5029200" cy="38625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Temporary jobs &amp; programs</a:t>
            </a:r>
          </a:p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Restart demand</a:t>
            </a:r>
          </a:p>
        </p:txBody>
      </p:sp>
      <p:pic>
        <p:nvPicPr>
          <p:cNvPr id="21508" name="Picture 4" descr="http://www.xtimeline.com/__UserPic_Large/7508/ELT2008042606355348407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6354">
            <a:off x="3713163" y="495300"/>
            <a:ext cx="4887912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5348" y="5268487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Examples: </a:t>
            </a:r>
            <a:br>
              <a:rPr 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</a:br>
            <a:r>
              <a:rPr 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WPA, AAA, TVA, HOLC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sheham.files.wordpress.com/2011/01/social-security-poster-circa-1935-picture-jp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3985">
            <a:off x="4214053" y="325095"/>
            <a:ext cx="4533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40494"/>
            <a:ext cx="9144000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7400" spc="160" dirty="0"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Reform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5029200" cy="453970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Changes to laws</a:t>
            </a:r>
          </a:p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Permanent programs to avoid another depression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0123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Examples: FDIC, Social Security, NLRB, SEC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3555" name="Picture 4" descr="dust st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5" r="355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581400" y="-118043"/>
            <a:ext cx="5715000" cy="712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" name="Striped Right Arrow 1"/>
          <p:cNvSpPr/>
          <p:nvPr/>
        </p:nvSpPr>
        <p:spPr>
          <a:xfrm rot="5400000">
            <a:off x="-2286000" y="2590800"/>
            <a:ext cx="6553200" cy="1981200"/>
          </a:xfrm>
          <a:prstGeom prst="stripedRightArrow">
            <a:avLst>
              <a:gd name="adj1" fmla="val 65053"/>
              <a:gd name="adj2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228600"/>
            <a:ext cx="67056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6000" dirty="0">
                <a:effectLst>
                  <a:glow rad="228600">
                    <a:srgbClr val="663300">
                      <a:alpha val="40000"/>
                    </a:srgbClr>
                  </a:glow>
                </a:effectLst>
                <a:latin typeface="Impact" pitchFamily="34" charset="0"/>
              </a:rPr>
              <a:t>The Dust Bowl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1295400"/>
            <a:ext cx="4267200" cy="49090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8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Drought and overfarming dry up land</a:t>
            </a:r>
          </a:p>
          <a:p>
            <a:pPr marL="514350" indent="-51435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8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Huge dust storms spread across the US</a:t>
            </a:r>
          </a:p>
        </p:txBody>
      </p:sp>
      <p:pic>
        <p:nvPicPr>
          <p:cNvPr id="2458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457200"/>
            <a:ext cx="1712912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ust Bowl map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48675" cy="624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A dust storm approaching Spearman, Texas, April 14, 1935    In: “Monthly Weather Review,” Volume 63, April 1935, p. 148.  Credit:  NOAA’s  NWS Coll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:\American\13_Depression\homestead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15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migrant mo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533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triped Right Arrow 2"/>
          <p:cNvSpPr/>
          <p:nvPr/>
        </p:nvSpPr>
        <p:spPr>
          <a:xfrm rot="5400000">
            <a:off x="4953000" y="2590800"/>
            <a:ext cx="6553200" cy="1981200"/>
          </a:xfrm>
          <a:prstGeom prst="stripedRightArrow">
            <a:avLst>
              <a:gd name="adj1" fmla="val 65053"/>
              <a:gd name="adj2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228600"/>
            <a:ext cx="365760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6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The Second New Deal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286000"/>
            <a:ext cx="350520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40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More programs after FDR’s reelection</a:t>
            </a:r>
          </a:p>
        </p:txBody>
      </p:sp>
      <p:pic>
        <p:nvPicPr>
          <p:cNvPr id="2867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63" y="533400"/>
            <a:ext cx="1717675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http://www.examiner.com/images/blog/wysiwyg/image/carto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82942">
            <a:off x="122238" y="647700"/>
            <a:ext cx="5259387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40494"/>
            <a:ext cx="9144000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7400" spc="16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itchFamily="34" charset="0"/>
              </a:rPr>
              <a:t>Criticism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1447800"/>
            <a:ext cx="3962400" cy="35702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5400" b="1" u="sng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BIG</a:t>
            </a:r>
            <a:r>
              <a:rPr lang="en-US" sz="5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 government</a:t>
            </a:r>
          </a:p>
          <a:p>
            <a:pPr marL="342900" indent="-342900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54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Deficit spending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newdeal.feri.org/toons/images/toon1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77938"/>
            <a:ext cx="4038600" cy="531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http://blsciblogs.baruch.cuny.edu/his1005fall2010/files/2010/10/330320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"/>
            <a:ext cx="4648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7696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60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Bernard MT Condensed" pitchFamily="18" charset="0"/>
              </a:rPr>
              <a:t>Legacy of the New Deal</a:t>
            </a:r>
          </a:p>
        </p:txBody>
      </p:sp>
      <p:pic>
        <p:nvPicPr>
          <p:cNvPr id="55298" name="Picture 2" descr="Image result for legacy of the new de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5153025" cy="457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348" y="1277393"/>
            <a:ext cx="49530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accent2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Government takes on a larger role in people’s lives</a:t>
            </a:r>
          </a:p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accent2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Many programs still in existence today</a:t>
            </a:r>
          </a:p>
          <a:p>
            <a:pPr marL="342900" indent="-342900" eaLnBrk="1" hangingPunct="1">
              <a:spcAft>
                <a:spcPts val="3000"/>
              </a:spcAft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accent2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However, US never fully recovered from Depression until WW2</a:t>
            </a:r>
          </a:p>
        </p:txBody>
      </p:sp>
    </p:spTree>
    <p:extLst>
      <p:ext uri="{BB962C8B-B14F-4D97-AF65-F5344CB8AC3E}">
        <p14:creationId xmlns:p14="http://schemas.microsoft.com/office/powerpoint/2010/main" val="32689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2717</TotalTime>
  <Words>287</Words>
  <Application>Microsoft Office PowerPoint</Application>
  <PresentationFormat>On-screen Show (4:3)</PresentationFormat>
  <Paragraphs>54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Georgia</vt:lpstr>
      <vt:lpstr>Arial Black</vt:lpstr>
      <vt:lpstr>Impact</vt:lpstr>
      <vt:lpstr>Bernard MT Condensed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Fairfax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Great Depression</dc:title>
  <dc:creator>Student</dc:creator>
  <cp:lastModifiedBy>James Perry</cp:lastModifiedBy>
  <cp:revision>81</cp:revision>
  <dcterms:created xsi:type="dcterms:W3CDTF">2008-07-31T13:55:02Z</dcterms:created>
  <dcterms:modified xsi:type="dcterms:W3CDTF">2021-01-12T19:48:28Z</dcterms:modified>
</cp:coreProperties>
</file>