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5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77" d="100"/>
          <a:sy n="77" d="100"/>
        </p:scale>
        <p:origin x="68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949534-85D3-485F-8686-28817AEFF652}" type="datetimeFigureOut">
              <a:rPr lang="en-US" smtClean="0"/>
              <a:t>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3D58F9-1F44-4C46-852E-405B8D58CE2C}" type="slidenum">
              <a:rPr lang="en-US" smtClean="0"/>
              <a:t>‹#›</a:t>
            </a:fld>
            <a:endParaRPr lang="en-US"/>
          </a:p>
        </p:txBody>
      </p:sp>
    </p:spTree>
    <p:extLst>
      <p:ext uri="{BB962C8B-B14F-4D97-AF65-F5344CB8AC3E}">
        <p14:creationId xmlns:p14="http://schemas.microsoft.com/office/powerpoint/2010/main" val="3316066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9" name="Google Shape;269;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342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 name="Google Shape;276;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6662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3207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0" name="Google Shape;290;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0744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6" name="Google Shape;29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1289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2" name="Google Shape;302;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1101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0" name="Google Shape;310;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8162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9" name="Google Shape;319;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8926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9" name="Google Shape;329;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7175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7" name="Google Shape;337;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8675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6820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3" name="Google Shape;353;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088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9840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6" name="Google Shape;366;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9523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2" name="Google Shape;372;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56254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8" name="Google Shape;378;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9016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5" name="Google Shape;385;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52253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2" name="Google Shape;392;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4002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0" name="Google Shape;400;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42540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9" name="Google Shape;409;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30133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8" name="Google Shape;418;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7222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4" name="Google Shape;424;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4449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1" name="Google Shape;43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4170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8" name="Google Shape;438;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29452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4" name="Google Shape;444;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69178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0" name="Google Shape;450;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4397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6" name="Google Shape;456;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5337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2" name="Google Shape;462;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818910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8" name="Google Shape;468;p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71835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5" name="Google Shape;475;p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4149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62851B-0CBB-4425-8D36-9E8292FFDF4D}" type="datetimeFigureOut">
              <a:rPr lang="en-US" smtClean="0"/>
              <a:t>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8A3B2-D025-450D-AEA6-B7EACC87B467}" type="slidenum">
              <a:rPr lang="en-US" smtClean="0"/>
              <a:t>‹#›</a:t>
            </a:fld>
            <a:endParaRPr lang="en-US"/>
          </a:p>
        </p:txBody>
      </p:sp>
    </p:spTree>
    <p:extLst>
      <p:ext uri="{BB962C8B-B14F-4D97-AF65-F5344CB8AC3E}">
        <p14:creationId xmlns:p14="http://schemas.microsoft.com/office/powerpoint/2010/main" val="939992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62851B-0CBB-4425-8D36-9E8292FFDF4D}" type="datetimeFigureOut">
              <a:rPr lang="en-US" smtClean="0"/>
              <a:t>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8A3B2-D025-450D-AEA6-B7EACC87B467}" type="slidenum">
              <a:rPr lang="en-US" smtClean="0"/>
              <a:t>‹#›</a:t>
            </a:fld>
            <a:endParaRPr lang="en-US"/>
          </a:p>
        </p:txBody>
      </p:sp>
    </p:spTree>
    <p:extLst>
      <p:ext uri="{BB962C8B-B14F-4D97-AF65-F5344CB8AC3E}">
        <p14:creationId xmlns:p14="http://schemas.microsoft.com/office/powerpoint/2010/main" val="3696971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F62851B-0CBB-4425-8D36-9E8292FFDF4D}" type="datetimeFigureOut">
              <a:rPr lang="en-US" smtClean="0"/>
              <a:t>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8A3B2-D025-450D-AEA6-B7EACC87B467}" type="slidenum">
              <a:rPr lang="en-US" smtClean="0"/>
              <a:t>‹#›</a:t>
            </a:fld>
            <a:endParaRPr lang="en-US"/>
          </a:p>
        </p:txBody>
      </p:sp>
    </p:spTree>
    <p:extLst>
      <p:ext uri="{BB962C8B-B14F-4D97-AF65-F5344CB8AC3E}">
        <p14:creationId xmlns:p14="http://schemas.microsoft.com/office/powerpoint/2010/main" val="2811600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62851B-0CBB-4425-8D36-9E8292FFDF4D}" type="datetimeFigureOut">
              <a:rPr lang="en-US" smtClean="0"/>
              <a:t>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F8A3B2-D025-450D-AEA6-B7EACC87B467}" type="slidenum">
              <a:rPr lang="en-US" smtClean="0"/>
              <a:t>‹#›</a:t>
            </a:fld>
            <a:endParaRPr lang="en-US"/>
          </a:p>
        </p:txBody>
      </p:sp>
    </p:spTree>
    <p:extLst>
      <p:ext uri="{BB962C8B-B14F-4D97-AF65-F5344CB8AC3E}">
        <p14:creationId xmlns:p14="http://schemas.microsoft.com/office/powerpoint/2010/main" val="389810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62851B-0CBB-4425-8D36-9E8292FFDF4D}" type="datetimeFigureOut">
              <a:rPr lang="en-US" smtClean="0"/>
              <a:t>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F8A3B2-D025-450D-AEA6-B7EACC87B467}" type="slidenum">
              <a:rPr lang="en-US" smtClean="0"/>
              <a:t>‹#›</a:t>
            </a:fld>
            <a:endParaRPr lang="en-US"/>
          </a:p>
        </p:txBody>
      </p:sp>
    </p:spTree>
    <p:extLst>
      <p:ext uri="{BB962C8B-B14F-4D97-AF65-F5344CB8AC3E}">
        <p14:creationId xmlns:p14="http://schemas.microsoft.com/office/powerpoint/2010/main" val="4233271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62851B-0CBB-4425-8D36-9E8292FFDF4D}" type="datetimeFigureOut">
              <a:rPr lang="en-US" smtClean="0"/>
              <a:t>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F8A3B2-D025-450D-AEA6-B7EACC87B467}" type="slidenum">
              <a:rPr lang="en-US" smtClean="0"/>
              <a:t>‹#›</a:t>
            </a:fld>
            <a:endParaRPr lang="en-US"/>
          </a:p>
        </p:txBody>
      </p:sp>
    </p:spTree>
    <p:extLst>
      <p:ext uri="{BB962C8B-B14F-4D97-AF65-F5344CB8AC3E}">
        <p14:creationId xmlns:p14="http://schemas.microsoft.com/office/powerpoint/2010/main" val="777921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62851B-0CBB-4425-8D36-9E8292FFDF4D}" type="datetimeFigureOut">
              <a:rPr lang="en-US" smtClean="0"/>
              <a:t>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F8A3B2-D025-450D-AEA6-B7EACC87B467}" type="slidenum">
              <a:rPr lang="en-US" smtClean="0"/>
              <a:t>‹#›</a:t>
            </a:fld>
            <a:endParaRPr lang="en-US"/>
          </a:p>
        </p:txBody>
      </p:sp>
    </p:spTree>
    <p:extLst>
      <p:ext uri="{BB962C8B-B14F-4D97-AF65-F5344CB8AC3E}">
        <p14:creationId xmlns:p14="http://schemas.microsoft.com/office/powerpoint/2010/main" val="1933175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F62851B-0CBB-4425-8D36-9E8292FFDF4D}" type="datetimeFigureOut">
              <a:rPr lang="en-US" smtClean="0"/>
              <a:t>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F8A3B2-D025-450D-AEA6-B7EACC87B467}" type="slidenum">
              <a:rPr lang="en-US" smtClean="0"/>
              <a:t>‹#›</a:t>
            </a:fld>
            <a:endParaRPr lang="en-US"/>
          </a:p>
        </p:txBody>
      </p:sp>
    </p:spTree>
    <p:extLst>
      <p:ext uri="{BB962C8B-B14F-4D97-AF65-F5344CB8AC3E}">
        <p14:creationId xmlns:p14="http://schemas.microsoft.com/office/powerpoint/2010/main" val="410300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F62851B-0CBB-4425-8D36-9E8292FFDF4D}" type="datetimeFigureOut">
              <a:rPr lang="en-US" smtClean="0"/>
              <a:t>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F8A3B2-D025-450D-AEA6-B7EACC87B467}" type="slidenum">
              <a:rPr lang="en-US" smtClean="0"/>
              <a:t>‹#›</a:t>
            </a:fld>
            <a:endParaRPr lang="en-US"/>
          </a:p>
        </p:txBody>
      </p:sp>
    </p:spTree>
    <p:extLst>
      <p:ext uri="{BB962C8B-B14F-4D97-AF65-F5344CB8AC3E}">
        <p14:creationId xmlns:p14="http://schemas.microsoft.com/office/powerpoint/2010/main" val="3849639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62851B-0CBB-4425-8D36-9E8292FFDF4D}" type="datetimeFigureOut">
              <a:rPr lang="en-US" smtClean="0"/>
              <a:t>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8A3B2-D025-450D-AEA6-B7EACC87B467}" type="slidenum">
              <a:rPr lang="en-US" smtClean="0"/>
              <a:t>‹#›</a:t>
            </a:fld>
            <a:endParaRPr lang="en-US"/>
          </a:p>
        </p:txBody>
      </p:sp>
    </p:spTree>
    <p:extLst>
      <p:ext uri="{BB962C8B-B14F-4D97-AF65-F5344CB8AC3E}">
        <p14:creationId xmlns:p14="http://schemas.microsoft.com/office/powerpoint/2010/main" val="1139898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62851B-0CBB-4425-8D36-9E8292FFDF4D}" type="datetimeFigureOut">
              <a:rPr lang="en-US" smtClean="0"/>
              <a:t>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8A3B2-D025-450D-AEA6-B7EACC87B467}" type="slidenum">
              <a:rPr lang="en-US" smtClean="0"/>
              <a:t>‹#›</a:t>
            </a:fld>
            <a:endParaRPr lang="en-US"/>
          </a:p>
        </p:txBody>
      </p:sp>
    </p:spTree>
    <p:extLst>
      <p:ext uri="{BB962C8B-B14F-4D97-AF65-F5344CB8AC3E}">
        <p14:creationId xmlns:p14="http://schemas.microsoft.com/office/powerpoint/2010/main" val="2818741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62851B-0CBB-4425-8D36-9E8292FFDF4D}" type="datetimeFigureOut">
              <a:rPr lang="en-US" smtClean="0"/>
              <a:t>1/8/2021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F8A3B2-D025-450D-AEA6-B7EACC87B467}" type="slidenum">
              <a:rPr lang="en-US" smtClean="0"/>
              <a:t>‹#›</a:t>
            </a:fld>
            <a:endParaRPr lang="en-US"/>
          </a:p>
        </p:txBody>
      </p:sp>
    </p:spTree>
    <p:extLst>
      <p:ext uri="{BB962C8B-B14F-4D97-AF65-F5344CB8AC3E}">
        <p14:creationId xmlns:p14="http://schemas.microsoft.com/office/powerpoint/2010/main" val="1601907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1.jpg"/><Relationship Id="rId4" Type="http://schemas.openxmlformats.org/officeDocument/2006/relationships/image" Target="../media/image26.jpg"/></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AdpsiWeKx_A"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3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41"/>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buSzPts val="4400"/>
            </a:pPr>
            <a:r>
              <a:rPr lang="en-US"/>
              <a:t>A “War Film”- Casablanca</a:t>
            </a:r>
            <a:endParaRPr/>
          </a:p>
        </p:txBody>
      </p:sp>
      <p:sp>
        <p:nvSpPr>
          <p:cNvPr id="272" name="Google Shape;272;p41"/>
          <p:cNvSpPr txBox="1">
            <a:spLocks noGrp="1"/>
          </p:cNvSpPr>
          <p:nvPr>
            <p:ph type="body" idx="1"/>
          </p:nvPr>
        </p:nvSpPr>
        <p:spPr>
          <a:xfrm>
            <a:off x="1676400" y="1600201"/>
            <a:ext cx="5638800" cy="4571999"/>
          </a:xfrm>
          <a:prstGeom prst="rect">
            <a:avLst/>
          </a:prstGeom>
          <a:noFill/>
          <a:ln>
            <a:noFill/>
          </a:ln>
        </p:spPr>
        <p:txBody>
          <a:bodyPr spcFirstLastPara="1" vert="horz" wrap="square" lIns="91425" tIns="45700" rIns="91425" bIns="45700" rtlCol="0" anchor="t" anchorCtr="0">
            <a:noAutofit/>
          </a:bodyPr>
          <a:lstStyle/>
          <a:p>
            <a:pPr marL="342900" indent="-342900">
              <a:lnSpc>
                <a:spcPct val="80000"/>
              </a:lnSpc>
              <a:spcBef>
                <a:spcPts val="0"/>
              </a:spcBef>
              <a:buClr>
                <a:schemeClr val="dk1"/>
              </a:buClr>
              <a:buSzPts val="2720"/>
            </a:pPr>
            <a:r>
              <a:rPr lang="en-US" sz="2720" i="1"/>
              <a:t>Casablanca </a:t>
            </a:r>
            <a:r>
              <a:rPr lang="en-US" sz="2720"/>
              <a:t>premiered in November 1942, </a:t>
            </a:r>
            <a:r>
              <a:rPr lang="en-US" sz="2720" u="sng"/>
              <a:t>the bombing of Pearl Harbor had already occurred, and the United States had been at war for almost a year. </a:t>
            </a:r>
            <a:endParaRPr sz="2720" u="sng"/>
          </a:p>
          <a:p>
            <a:pPr marL="342900" indent="-342900">
              <a:lnSpc>
                <a:spcPct val="80000"/>
              </a:lnSpc>
              <a:spcBef>
                <a:spcPts val="544"/>
              </a:spcBef>
              <a:buClr>
                <a:schemeClr val="dk1"/>
              </a:buClr>
              <a:buSzPts val="2720"/>
            </a:pPr>
            <a:r>
              <a:rPr lang="en-US" sz="2720"/>
              <a:t>Department of War established a “War Films” division, and hired filmmakers John Ford, Frank Capra, and </a:t>
            </a:r>
            <a:r>
              <a:rPr lang="en-US" sz="2720" i="1"/>
              <a:t>Casablanca</a:t>
            </a:r>
            <a:r>
              <a:rPr lang="en-US" sz="2720"/>
              <a:t>‘s screenwriters to create a series of seven American war propaganda films, grouped under the umbrella title of </a:t>
            </a:r>
            <a:r>
              <a:rPr lang="en-US" sz="2720" i="1"/>
              <a:t>Why We Fight</a:t>
            </a:r>
            <a:endParaRPr sz="2720"/>
          </a:p>
        </p:txBody>
      </p:sp>
      <p:pic>
        <p:nvPicPr>
          <p:cNvPr id="273" name="Google Shape;273;p41"/>
          <p:cNvPicPr preferRelativeResize="0"/>
          <p:nvPr/>
        </p:nvPicPr>
        <p:blipFill rotWithShape="1">
          <a:blip r:embed="rId3">
            <a:alphaModFix/>
          </a:blip>
          <a:srcRect/>
          <a:stretch/>
        </p:blipFill>
        <p:spPr>
          <a:xfrm>
            <a:off x="7445551" y="1905000"/>
            <a:ext cx="2925365" cy="3429000"/>
          </a:xfrm>
          <a:prstGeom prst="rect">
            <a:avLst/>
          </a:prstGeom>
          <a:noFill/>
          <a:ln>
            <a:noFill/>
          </a:ln>
        </p:spPr>
      </p:pic>
    </p:spTree>
    <p:extLst>
      <p:ext uri="{BB962C8B-B14F-4D97-AF65-F5344CB8AC3E}">
        <p14:creationId xmlns:p14="http://schemas.microsoft.com/office/powerpoint/2010/main" val="1233423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42"/>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buSzPts val="4400"/>
            </a:pPr>
            <a:r>
              <a:rPr lang="en-US"/>
              <a:t>A War Film continued…</a:t>
            </a:r>
            <a:endParaRPr/>
          </a:p>
        </p:txBody>
      </p:sp>
      <p:sp>
        <p:nvSpPr>
          <p:cNvPr id="279" name="Google Shape;279;p42"/>
          <p:cNvSpPr txBox="1">
            <a:spLocks noGrp="1"/>
          </p:cNvSpPr>
          <p:nvPr>
            <p:ph type="body" idx="1"/>
          </p:nvPr>
        </p:nvSpPr>
        <p:spPr>
          <a:xfrm>
            <a:off x="1981200" y="1600201"/>
            <a:ext cx="8229600" cy="4525963"/>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dk1"/>
              </a:buClr>
              <a:buSzPts val="3200"/>
            </a:pPr>
            <a:r>
              <a:rPr lang="en-US"/>
              <a:t> The United States served as a foil to the evils of fascism, and was portrayed as a virtuous “safe haven for the oppressed and homeless” — a nation of fearless refuge that anti-Nazi Germans, such as </a:t>
            </a:r>
            <a:r>
              <a:rPr lang="en-US" i="1"/>
              <a:t>Casablanca</a:t>
            </a:r>
            <a:r>
              <a:rPr lang="en-US"/>
              <a:t>‘s Leuchtegs, could honor with a champagne toast.</a:t>
            </a:r>
            <a:endParaRPr/>
          </a:p>
        </p:txBody>
      </p:sp>
      <p:pic>
        <p:nvPicPr>
          <p:cNvPr id="280" name="Google Shape;280;p42"/>
          <p:cNvPicPr preferRelativeResize="0"/>
          <p:nvPr/>
        </p:nvPicPr>
        <p:blipFill rotWithShape="1">
          <a:blip r:embed="rId3">
            <a:alphaModFix/>
          </a:blip>
          <a:srcRect/>
          <a:stretch/>
        </p:blipFill>
        <p:spPr>
          <a:xfrm>
            <a:off x="4343400" y="4648200"/>
            <a:ext cx="3695700" cy="2069592"/>
          </a:xfrm>
          <a:prstGeom prst="rect">
            <a:avLst/>
          </a:prstGeom>
          <a:noFill/>
          <a:ln>
            <a:noFill/>
          </a:ln>
        </p:spPr>
      </p:pic>
    </p:spTree>
    <p:extLst>
      <p:ext uri="{BB962C8B-B14F-4D97-AF65-F5344CB8AC3E}">
        <p14:creationId xmlns:p14="http://schemas.microsoft.com/office/powerpoint/2010/main" val="4287320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3"/>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pPr>
            <a:r>
              <a:rPr lang="en-US"/>
              <a:t>Historical Background Relevant to Casablanca</a:t>
            </a:r>
            <a:endParaRPr/>
          </a:p>
        </p:txBody>
      </p:sp>
      <p:sp>
        <p:nvSpPr>
          <p:cNvPr id="286" name="Google Shape;286;p43"/>
          <p:cNvSpPr txBox="1">
            <a:spLocks noGrp="1"/>
          </p:cNvSpPr>
          <p:nvPr>
            <p:ph type="body" idx="1"/>
          </p:nvPr>
        </p:nvSpPr>
        <p:spPr>
          <a:xfrm>
            <a:off x="1676400" y="1600200"/>
            <a:ext cx="4495800" cy="5105400"/>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dk1"/>
              </a:buClr>
              <a:buSzPts val="1800"/>
              <a:buFont typeface="Arial"/>
              <a:buChar char="•"/>
            </a:pPr>
            <a:r>
              <a:rPr lang="en-US" sz="1800"/>
              <a:t>Since the early 1930s, German refugees (ex. Albert Einstein) had been emigrating to countries such as the USA &amp; Great Britain in an attempt to escape Nazi policies.</a:t>
            </a:r>
            <a:endParaRPr/>
          </a:p>
          <a:p>
            <a:pPr marL="342900">
              <a:spcBef>
                <a:spcPts val="360"/>
              </a:spcBef>
              <a:buClr>
                <a:schemeClr val="dk1"/>
              </a:buClr>
              <a:buSzPts val="1800"/>
              <a:buNone/>
            </a:pPr>
            <a:endParaRPr sz="1800"/>
          </a:p>
          <a:p>
            <a:pPr marL="342900" indent="-342900">
              <a:spcBef>
                <a:spcPts val="360"/>
              </a:spcBef>
              <a:buClr>
                <a:schemeClr val="dk1"/>
              </a:buClr>
              <a:buSzPts val="1800"/>
              <a:buFont typeface="Arial"/>
              <a:buChar char="•"/>
            </a:pPr>
            <a:r>
              <a:rPr lang="en-US" sz="1800"/>
              <a:t>When Germany captured France in the summer of 1940, a Nazi-controlled puppet govt. was set up in southern France known as the Vichy Regime.</a:t>
            </a:r>
            <a:endParaRPr/>
          </a:p>
          <a:p>
            <a:pPr marL="342900">
              <a:spcBef>
                <a:spcPts val="360"/>
              </a:spcBef>
              <a:buClr>
                <a:schemeClr val="dk1"/>
              </a:buClr>
              <a:buSzPts val="1800"/>
              <a:buNone/>
            </a:pPr>
            <a:endParaRPr sz="1800"/>
          </a:p>
          <a:p>
            <a:pPr marL="342900" indent="-342900">
              <a:spcBef>
                <a:spcPts val="360"/>
              </a:spcBef>
              <a:buClr>
                <a:schemeClr val="dk1"/>
              </a:buClr>
              <a:buSzPts val="1800"/>
              <a:buFont typeface="Arial"/>
              <a:buChar char="•"/>
            </a:pPr>
            <a:r>
              <a:rPr lang="en-US" sz="1800"/>
              <a:t>A flood of refugees from countries invaded by Germany poured into Vichy-controlled Casablanca, Morocco. They hoped to catch a plane or ship to Allied or neutral countries such as Spain or Portugal.</a:t>
            </a:r>
            <a:endParaRPr/>
          </a:p>
          <a:p>
            <a:pPr marL="342900">
              <a:spcBef>
                <a:spcPts val="360"/>
              </a:spcBef>
              <a:buClr>
                <a:schemeClr val="dk1"/>
              </a:buClr>
              <a:buSzPts val="1800"/>
              <a:buNone/>
            </a:pPr>
            <a:endParaRPr sz="1800"/>
          </a:p>
        </p:txBody>
      </p:sp>
      <p:pic>
        <p:nvPicPr>
          <p:cNvPr id="287" name="Google Shape;287;p43"/>
          <p:cNvPicPr preferRelativeResize="0"/>
          <p:nvPr/>
        </p:nvPicPr>
        <p:blipFill rotWithShape="1">
          <a:blip r:embed="rId3">
            <a:alphaModFix/>
          </a:blip>
          <a:srcRect/>
          <a:stretch/>
        </p:blipFill>
        <p:spPr>
          <a:xfrm>
            <a:off x="6273800" y="1981200"/>
            <a:ext cx="3937000" cy="2362200"/>
          </a:xfrm>
          <a:prstGeom prst="rect">
            <a:avLst/>
          </a:prstGeom>
          <a:noFill/>
          <a:ln>
            <a:noFill/>
          </a:ln>
        </p:spPr>
      </p:pic>
    </p:spTree>
    <p:extLst>
      <p:ext uri="{BB962C8B-B14F-4D97-AF65-F5344CB8AC3E}">
        <p14:creationId xmlns:p14="http://schemas.microsoft.com/office/powerpoint/2010/main" val="795181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44"/>
          <p:cNvSpPr txBox="1">
            <a:spLocks noGrp="1"/>
          </p:cNvSpPr>
          <p:nvPr>
            <p:ph type="body" idx="1"/>
          </p:nvPr>
        </p:nvSpPr>
        <p:spPr>
          <a:xfrm>
            <a:off x="1981199" y="1828801"/>
            <a:ext cx="8229600" cy="4525963"/>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dk1"/>
              </a:buClr>
              <a:buSzPts val="2400"/>
              <a:buFont typeface="Arial"/>
              <a:buChar char="•"/>
            </a:pPr>
            <a:r>
              <a:rPr lang="en-US" sz="2400" i="1"/>
              <a:t>Casablanca</a:t>
            </a:r>
            <a:r>
              <a:rPr lang="en-US" sz="2400"/>
              <a:t> presents a political and social commentary on the early days of World War II. </a:t>
            </a:r>
            <a:endParaRPr sz="2400"/>
          </a:p>
          <a:p>
            <a:pPr marL="742950" lvl="1" indent="-285750">
              <a:spcBef>
                <a:spcPts val="480"/>
              </a:spcBef>
              <a:buClr>
                <a:schemeClr val="dk1"/>
              </a:buClr>
              <a:buSzPts val="2400"/>
              <a:buFont typeface="Arial"/>
              <a:buChar char="–"/>
            </a:pPr>
            <a:r>
              <a:rPr lang="en-US"/>
              <a:t>product of a decade when studios were routinely producing “a movie a week,”</a:t>
            </a:r>
            <a:endParaRPr/>
          </a:p>
          <a:p>
            <a:pPr marL="342900" indent="-342900">
              <a:spcBef>
                <a:spcPts val="480"/>
              </a:spcBef>
              <a:buClr>
                <a:schemeClr val="dk1"/>
              </a:buClr>
              <a:buSzPts val="2400"/>
              <a:buFont typeface="Arial"/>
              <a:buChar char="•"/>
            </a:pPr>
            <a:r>
              <a:rPr lang="en-US" sz="2400" i="1"/>
              <a:t>Casablanca</a:t>
            </a:r>
            <a:r>
              <a:rPr lang="en-US" sz="2400"/>
              <a:t> exploits wartime patriotism and the traditional “American values” of freedom, liberty, and equality to shape audiences’ perception of the war. </a:t>
            </a:r>
            <a:endParaRPr sz="2400"/>
          </a:p>
          <a:p>
            <a:pPr marL="742950" lvl="1" indent="-285750">
              <a:spcBef>
                <a:spcPts val="480"/>
              </a:spcBef>
              <a:buClr>
                <a:schemeClr val="dk1"/>
              </a:buClr>
              <a:buSzPts val="2400"/>
              <a:buFont typeface="Arial"/>
              <a:buChar char="–"/>
            </a:pPr>
            <a:r>
              <a:rPr lang="en-US" i="1"/>
              <a:t>Casablanca</a:t>
            </a:r>
            <a:r>
              <a:rPr lang="en-US"/>
              <a:t> was an anti-fascist propaganda</a:t>
            </a:r>
            <a:endParaRPr/>
          </a:p>
          <a:p>
            <a:pPr lvl="2">
              <a:spcBef>
                <a:spcPts val="480"/>
              </a:spcBef>
              <a:buClr>
                <a:schemeClr val="dk1"/>
              </a:buClr>
              <a:buSzPts val="2400"/>
              <a:buFont typeface="Arial"/>
              <a:buChar char="•"/>
            </a:pPr>
            <a:r>
              <a:rPr lang="en-US"/>
              <a:t>designed to support U.S. participation in the Allied Forces’ struggle for global justice and democracy.</a:t>
            </a:r>
            <a:endParaRPr/>
          </a:p>
          <a:p>
            <a:pPr lvl="2">
              <a:spcBef>
                <a:spcPts val="480"/>
              </a:spcBef>
              <a:buClr>
                <a:schemeClr val="dk1"/>
              </a:buClr>
              <a:buSzPts val="2400"/>
              <a:buFont typeface="Arial"/>
              <a:buChar char="•"/>
            </a:pPr>
            <a:r>
              <a:rPr lang="en-US"/>
              <a:t>most Americans believed that U.S. foreign policy should have promoted isolationism and neutrality.</a:t>
            </a:r>
            <a:endParaRPr/>
          </a:p>
        </p:txBody>
      </p:sp>
      <p:pic>
        <p:nvPicPr>
          <p:cNvPr id="293" name="Google Shape;293;p44"/>
          <p:cNvPicPr preferRelativeResize="0"/>
          <p:nvPr/>
        </p:nvPicPr>
        <p:blipFill rotWithShape="1">
          <a:blip r:embed="rId3">
            <a:alphaModFix/>
          </a:blip>
          <a:srcRect l="4761" t="53723" r="7955" b="4949"/>
          <a:stretch/>
        </p:blipFill>
        <p:spPr>
          <a:xfrm>
            <a:off x="3754680" y="131886"/>
            <a:ext cx="4682638" cy="1702777"/>
          </a:xfrm>
          <a:prstGeom prst="rect">
            <a:avLst/>
          </a:prstGeom>
          <a:noFill/>
          <a:ln>
            <a:noFill/>
          </a:ln>
        </p:spPr>
      </p:pic>
    </p:spTree>
    <p:extLst>
      <p:ext uri="{BB962C8B-B14F-4D97-AF65-F5344CB8AC3E}">
        <p14:creationId xmlns:p14="http://schemas.microsoft.com/office/powerpoint/2010/main" val="1775786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45"/>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pPr>
            <a:r>
              <a:rPr lang="en-US"/>
              <a:t>Events in France and North Africa Leading up to the film</a:t>
            </a:r>
            <a:endParaRPr/>
          </a:p>
        </p:txBody>
      </p:sp>
    </p:spTree>
    <p:extLst>
      <p:ext uri="{BB962C8B-B14F-4D97-AF65-F5344CB8AC3E}">
        <p14:creationId xmlns:p14="http://schemas.microsoft.com/office/powerpoint/2010/main" val="1347545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6"/>
          <p:cNvSpPr txBox="1"/>
          <p:nvPr/>
        </p:nvSpPr>
        <p:spPr>
          <a:xfrm>
            <a:off x="1752600" y="304800"/>
            <a:ext cx="8686800" cy="641350"/>
          </a:xfrm>
          <a:prstGeom prst="rect">
            <a:avLst/>
          </a:prstGeom>
          <a:noFill/>
          <a:ln>
            <a:noFill/>
          </a:ln>
        </p:spPr>
        <p:txBody>
          <a:bodyPr spcFirstLastPara="1" wrap="square" lIns="91425" tIns="45700" rIns="91425" bIns="45700" anchor="t" anchorCtr="0">
            <a:noAutofit/>
          </a:bodyPr>
          <a:lstStyle/>
          <a:p>
            <a:pPr algn="ctr"/>
            <a:r>
              <a:rPr lang="en-US" sz="3600" b="1">
                <a:solidFill>
                  <a:srgbClr val="333399"/>
                </a:solidFill>
                <a:latin typeface="Quintessential"/>
                <a:ea typeface="Quintessential"/>
                <a:cs typeface="Quintessential"/>
                <a:sym typeface="Quintessential"/>
              </a:rPr>
              <a:t>France Surrenders [June, 1940]</a:t>
            </a:r>
            <a:endParaRPr/>
          </a:p>
        </p:txBody>
      </p:sp>
      <p:pic>
        <p:nvPicPr>
          <p:cNvPr id="305" name="Google Shape;305;p46" descr="Hitler in Paris"/>
          <p:cNvPicPr preferRelativeResize="0"/>
          <p:nvPr/>
        </p:nvPicPr>
        <p:blipFill rotWithShape="1">
          <a:blip r:embed="rId3">
            <a:alphaModFix/>
          </a:blip>
          <a:srcRect/>
          <a:stretch/>
        </p:blipFill>
        <p:spPr>
          <a:xfrm>
            <a:off x="6172201" y="1295400"/>
            <a:ext cx="4067175" cy="5189509"/>
          </a:xfrm>
          <a:prstGeom prst="rect">
            <a:avLst/>
          </a:prstGeom>
          <a:noFill/>
          <a:ln w="9525" cap="flat" cmpd="sng">
            <a:solidFill>
              <a:schemeClr val="dk1"/>
            </a:solidFill>
            <a:prstDash val="solid"/>
            <a:miter lim="800000"/>
            <a:headEnd type="none" w="sm" len="sm"/>
            <a:tailEnd type="none" w="sm" len="sm"/>
          </a:ln>
        </p:spPr>
      </p:pic>
      <p:pic>
        <p:nvPicPr>
          <p:cNvPr id="306" name="Google Shape;306;p46" descr="germany takes france1"/>
          <p:cNvPicPr preferRelativeResize="0"/>
          <p:nvPr/>
        </p:nvPicPr>
        <p:blipFill rotWithShape="1">
          <a:blip r:embed="rId4">
            <a:alphaModFix/>
          </a:blip>
          <a:srcRect l="7500" r="3751"/>
          <a:stretch/>
        </p:blipFill>
        <p:spPr>
          <a:xfrm>
            <a:off x="2743200" y="3930651"/>
            <a:ext cx="2895600" cy="2568829"/>
          </a:xfrm>
          <a:prstGeom prst="rect">
            <a:avLst/>
          </a:prstGeom>
          <a:noFill/>
          <a:ln w="19050" cap="flat" cmpd="sng">
            <a:solidFill>
              <a:srgbClr val="000000"/>
            </a:solidFill>
            <a:prstDash val="solid"/>
            <a:miter lim="800000"/>
            <a:headEnd type="none" w="sm" len="sm"/>
            <a:tailEnd type="none" w="sm" len="sm"/>
          </a:ln>
        </p:spPr>
      </p:pic>
      <p:pic>
        <p:nvPicPr>
          <p:cNvPr id="307" name="Google Shape;307;p46" descr="nazis_paris"/>
          <p:cNvPicPr preferRelativeResize="0"/>
          <p:nvPr/>
        </p:nvPicPr>
        <p:blipFill rotWithShape="1">
          <a:blip r:embed="rId5">
            <a:alphaModFix/>
          </a:blip>
          <a:srcRect/>
          <a:stretch/>
        </p:blipFill>
        <p:spPr>
          <a:xfrm>
            <a:off x="2438400" y="1295400"/>
            <a:ext cx="3516410" cy="2286000"/>
          </a:xfrm>
          <a:prstGeom prst="rect">
            <a:avLst/>
          </a:prstGeom>
          <a:noFill/>
          <a:ln w="19050" cap="flat" cmpd="sng">
            <a:solidFill>
              <a:srgbClr val="000000"/>
            </a:solidFill>
            <a:prstDash val="solid"/>
            <a:miter lim="800000"/>
            <a:headEnd type="none" w="sm" len="sm"/>
            <a:tailEnd type="none" w="sm" len="sm"/>
          </a:ln>
        </p:spPr>
      </p:pic>
    </p:spTree>
    <p:extLst>
      <p:ext uri="{BB962C8B-B14F-4D97-AF65-F5344CB8AC3E}">
        <p14:creationId xmlns:p14="http://schemas.microsoft.com/office/powerpoint/2010/main" val="1155329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7"/>
                                        </p:tgtEl>
                                        <p:attrNameLst>
                                          <p:attrName>style.visibility</p:attrName>
                                        </p:attrNameLst>
                                      </p:cBhvr>
                                      <p:to>
                                        <p:strVal val="visible"/>
                                      </p:to>
                                    </p:set>
                                    <p:animEffect transition="in" filter="fade">
                                      <p:cBhvr>
                                        <p:cTn id="7" dur="1000"/>
                                        <p:tgtEl>
                                          <p:spTgt spid="307"/>
                                        </p:tgtEl>
                                      </p:cBhvr>
                                    </p:animEffect>
                                  </p:childTnLst>
                                </p:cTn>
                              </p:par>
                            </p:childTnLst>
                          </p:cTn>
                        </p:par>
                        <p:par>
                          <p:cTn id="8" fill="hold">
                            <p:stCondLst>
                              <p:cond delay="1000"/>
                            </p:stCondLst>
                            <p:childTnLst>
                              <p:par>
                                <p:cTn id="9" presetID="10" presetClass="entr" presetSubtype="0" fill="hold" nodeType="afterEffect">
                                  <p:stCondLst>
                                    <p:cond delay="1000"/>
                                  </p:stCondLst>
                                  <p:childTnLst>
                                    <p:set>
                                      <p:cBhvr>
                                        <p:cTn id="10" dur="1" fill="hold">
                                          <p:stCondLst>
                                            <p:cond delay="0"/>
                                          </p:stCondLst>
                                        </p:cTn>
                                        <p:tgtEl>
                                          <p:spTgt spid="306"/>
                                        </p:tgtEl>
                                        <p:attrNameLst>
                                          <p:attrName>style.visibility</p:attrName>
                                        </p:attrNameLst>
                                      </p:cBhvr>
                                      <p:to>
                                        <p:strVal val="visible"/>
                                      </p:to>
                                    </p:set>
                                    <p:animEffect transition="in" filter="fade">
                                      <p:cBhvr>
                                        <p:cTn id="11" dur="1000"/>
                                        <p:tgtEl>
                                          <p:spTgt spid="306"/>
                                        </p:tgtEl>
                                      </p:cBhvr>
                                    </p:animEffect>
                                  </p:childTnLst>
                                </p:cTn>
                              </p:par>
                            </p:childTnLst>
                          </p:cTn>
                        </p:par>
                        <p:par>
                          <p:cTn id="12" fill="hold">
                            <p:stCondLst>
                              <p:cond delay="2000"/>
                            </p:stCondLst>
                            <p:childTnLst>
                              <p:par>
                                <p:cTn id="13" presetID="10" presetClass="entr" presetSubtype="0" fill="hold" nodeType="afterEffect">
                                  <p:stCondLst>
                                    <p:cond delay="1000"/>
                                  </p:stCondLst>
                                  <p:childTnLst>
                                    <p:set>
                                      <p:cBhvr>
                                        <p:cTn id="14" dur="1" fill="hold">
                                          <p:stCondLst>
                                            <p:cond delay="0"/>
                                          </p:stCondLst>
                                        </p:cTn>
                                        <p:tgtEl>
                                          <p:spTgt spid="305"/>
                                        </p:tgtEl>
                                        <p:attrNameLst>
                                          <p:attrName>style.visibility</p:attrName>
                                        </p:attrNameLst>
                                      </p:cBhvr>
                                      <p:to>
                                        <p:strVal val="visible"/>
                                      </p:to>
                                    </p:set>
                                    <p:animEffect transition="in" filter="fade">
                                      <p:cBhvr>
                                        <p:cTn id="15" dur="2000"/>
                                        <p:tgtEl>
                                          <p:spTgt spid="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7"/>
          <p:cNvSpPr txBox="1"/>
          <p:nvPr/>
        </p:nvSpPr>
        <p:spPr>
          <a:xfrm>
            <a:off x="1752600" y="501650"/>
            <a:ext cx="8686800" cy="641350"/>
          </a:xfrm>
          <a:prstGeom prst="rect">
            <a:avLst/>
          </a:prstGeom>
          <a:noFill/>
          <a:ln>
            <a:noFill/>
          </a:ln>
        </p:spPr>
        <p:txBody>
          <a:bodyPr spcFirstLastPara="1" wrap="square" lIns="91425" tIns="45700" rIns="91425" bIns="45700" anchor="t" anchorCtr="0">
            <a:noAutofit/>
          </a:bodyPr>
          <a:lstStyle/>
          <a:p>
            <a:pPr algn="ctr"/>
            <a:r>
              <a:rPr lang="en-US" sz="3600" b="1">
                <a:solidFill>
                  <a:srgbClr val="333399"/>
                </a:solidFill>
                <a:latin typeface="Quintessential"/>
                <a:ea typeface="Quintessential"/>
                <a:cs typeface="Quintessential"/>
                <a:sym typeface="Quintessential"/>
              </a:rPr>
              <a:t>Two Different Flags</a:t>
            </a:r>
            <a:endParaRPr/>
          </a:p>
        </p:txBody>
      </p:sp>
      <p:pic>
        <p:nvPicPr>
          <p:cNvPr id="313" name="Google Shape;313;p47" descr="vichy"/>
          <p:cNvPicPr preferRelativeResize="0"/>
          <p:nvPr/>
        </p:nvPicPr>
        <p:blipFill rotWithShape="1">
          <a:blip r:embed="rId3">
            <a:alphaModFix/>
          </a:blip>
          <a:srcRect/>
          <a:stretch/>
        </p:blipFill>
        <p:spPr>
          <a:xfrm>
            <a:off x="2095500" y="1752600"/>
            <a:ext cx="3771900" cy="2514600"/>
          </a:xfrm>
          <a:prstGeom prst="rect">
            <a:avLst/>
          </a:prstGeom>
          <a:noFill/>
          <a:ln w="9525" cap="flat" cmpd="sng">
            <a:solidFill>
              <a:schemeClr val="dk1"/>
            </a:solidFill>
            <a:prstDash val="solid"/>
            <a:miter lim="800000"/>
            <a:headEnd type="none" w="sm" len="sm"/>
            <a:tailEnd type="none" w="sm" len="sm"/>
          </a:ln>
        </p:spPr>
      </p:pic>
      <p:pic>
        <p:nvPicPr>
          <p:cNvPr id="314" name="Google Shape;314;p47" descr="Free French flag"/>
          <p:cNvPicPr preferRelativeResize="0"/>
          <p:nvPr/>
        </p:nvPicPr>
        <p:blipFill rotWithShape="1">
          <a:blip r:embed="rId4">
            <a:alphaModFix/>
          </a:blip>
          <a:srcRect/>
          <a:stretch/>
        </p:blipFill>
        <p:spPr>
          <a:xfrm>
            <a:off x="6400800" y="3352800"/>
            <a:ext cx="3886200" cy="2590800"/>
          </a:xfrm>
          <a:prstGeom prst="rect">
            <a:avLst/>
          </a:prstGeom>
          <a:noFill/>
          <a:ln w="9525" cap="flat" cmpd="sng">
            <a:solidFill>
              <a:schemeClr val="dk1"/>
            </a:solidFill>
            <a:prstDash val="solid"/>
            <a:miter lim="800000"/>
            <a:headEnd type="none" w="sm" len="sm"/>
            <a:tailEnd type="none" w="sm" len="sm"/>
          </a:ln>
        </p:spPr>
      </p:pic>
      <p:sp>
        <p:nvSpPr>
          <p:cNvPr id="315" name="Google Shape;315;p47"/>
          <p:cNvSpPr/>
          <p:nvPr/>
        </p:nvSpPr>
        <p:spPr>
          <a:xfrm>
            <a:off x="6934200" y="2667000"/>
            <a:ext cx="2895600" cy="457200"/>
          </a:xfrm>
          <a:prstGeom prst="rect">
            <a:avLst/>
          </a:prstGeom>
          <a:noFill/>
          <a:ln>
            <a:noFill/>
          </a:ln>
        </p:spPr>
        <p:txBody>
          <a:bodyPr spcFirstLastPara="1" wrap="square" lIns="91425" tIns="45700" rIns="91425" bIns="45700" anchor="t" anchorCtr="0">
            <a:noAutofit/>
          </a:bodyPr>
          <a:lstStyle/>
          <a:p>
            <a:pPr algn="ctr"/>
            <a:r>
              <a:rPr lang="en-US" sz="2400" b="1">
                <a:solidFill>
                  <a:srgbClr val="000000"/>
                </a:solidFill>
                <a:latin typeface="Comic Sans MS"/>
                <a:ea typeface="Comic Sans MS"/>
                <a:cs typeface="Comic Sans MS"/>
                <a:sym typeface="Comic Sans MS"/>
              </a:rPr>
              <a:t>The Free French</a:t>
            </a:r>
            <a:endParaRPr/>
          </a:p>
        </p:txBody>
      </p:sp>
      <p:sp>
        <p:nvSpPr>
          <p:cNvPr id="316" name="Google Shape;316;p47"/>
          <p:cNvSpPr/>
          <p:nvPr/>
        </p:nvSpPr>
        <p:spPr>
          <a:xfrm>
            <a:off x="2533650" y="4427416"/>
            <a:ext cx="2895600" cy="822325"/>
          </a:xfrm>
          <a:prstGeom prst="rect">
            <a:avLst/>
          </a:prstGeom>
          <a:noFill/>
          <a:ln>
            <a:noFill/>
          </a:ln>
        </p:spPr>
        <p:txBody>
          <a:bodyPr spcFirstLastPara="1" wrap="square" lIns="91425" tIns="45700" rIns="91425" bIns="45700" anchor="t" anchorCtr="0">
            <a:noAutofit/>
          </a:bodyPr>
          <a:lstStyle/>
          <a:p>
            <a:pPr algn="ctr"/>
            <a:r>
              <a:rPr lang="en-US" sz="2400" b="1">
                <a:solidFill>
                  <a:srgbClr val="000000"/>
                </a:solidFill>
                <a:latin typeface="Comic Sans MS"/>
                <a:ea typeface="Comic Sans MS"/>
                <a:cs typeface="Comic Sans MS"/>
                <a:sym typeface="Comic Sans MS"/>
              </a:rPr>
              <a:t>The Vichy Government</a:t>
            </a:r>
            <a:endParaRPr/>
          </a:p>
        </p:txBody>
      </p:sp>
    </p:spTree>
    <p:extLst>
      <p:ext uri="{BB962C8B-B14F-4D97-AF65-F5344CB8AC3E}">
        <p14:creationId xmlns:p14="http://schemas.microsoft.com/office/powerpoint/2010/main" val="139155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3"/>
                                        </p:tgtEl>
                                        <p:attrNameLst>
                                          <p:attrName>style.visibility</p:attrName>
                                        </p:attrNameLst>
                                      </p:cBhvr>
                                      <p:to>
                                        <p:strVal val="visible"/>
                                      </p:to>
                                    </p:set>
                                    <p:animEffect transition="in" filter="fade">
                                      <p:cBhvr>
                                        <p:cTn id="7" dur="2000"/>
                                        <p:tgtEl>
                                          <p:spTgt spid="313"/>
                                        </p:tgtEl>
                                      </p:cBhvr>
                                    </p:animEffect>
                                  </p:childTnLst>
                                </p:cTn>
                              </p:par>
                              <p:par>
                                <p:cTn id="8" presetID="10" presetClass="entr" presetSubtype="0" fill="hold" nodeType="withEffect">
                                  <p:stCondLst>
                                    <p:cond delay="0"/>
                                  </p:stCondLst>
                                  <p:childTnLst>
                                    <p:set>
                                      <p:cBhvr>
                                        <p:cTn id="9" dur="1" fill="hold">
                                          <p:stCondLst>
                                            <p:cond delay="0"/>
                                          </p:stCondLst>
                                        </p:cTn>
                                        <p:tgtEl>
                                          <p:spTgt spid="316"/>
                                        </p:tgtEl>
                                        <p:attrNameLst>
                                          <p:attrName>style.visibility</p:attrName>
                                        </p:attrNameLst>
                                      </p:cBhvr>
                                      <p:to>
                                        <p:strVal val="visible"/>
                                      </p:to>
                                    </p:set>
                                    <p:animEffect transition="in" filter="fade">
                                      <p:cBhvr>
                                        <p:cTn id="10" dur="2000"/>
                                        <p:tgtEl>
                                          <p:spTgt spid="3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14"/>
                                        </p:tgtEl>
                                        <p:attrNameLst>
                                          <p:attrName>style.visibility</p:attrName>
                                        </p:attrNameLst>
                                      </p:cBhvr>
                                      <p:to>
                                        <p:strVal val="visible"/>
                                      </p:to>
                                    </p:set>
                                    <p:animEffect transition="in" filter="fade">
                                      <p:cBhvr>
                                        <p:cTn id="15" dur="2000"/>
                                        <p:tgtEl>
                                          <p:spTgt spid="314"/>
                                        </p:tgtEl>
                                      </p:cBhvr>
                                    </p:animEffect>
                                  </p:childTnLst>
                                </p:cTn>
                              </p:par>
                              <p:par>
                                <p:cTn id="16" presetID="10" presetClass="entr" presetSubtype="0" fill="hold" nodeType="withEffect">
                                  <p:stCondLst>
                                    <p:cond delay="0"/>
                                  </p:stCondLst>
                                  <p:childTnLst>
                                    <p:set>
                                      <p:cBhvr>
                                        <p:cTn id="17" dur="1" fill="hold">
                                          <p:stCondLst>
                                            <p:cond delay="0"/>
                                          </p:stCondLst>
                                        </p:cTn>
                                        <p:tgtEl>
                                          <p:spTgt spid="315"/>
                                        </p:tgtEl>
                                        <p:attrNameLst>
                                          <p:attrName>style.visibility</p:attrName>
                                        </p:attrNameLst>
                                      </p:cBhvr>
                                      <p:to>
                                        <p:strVal val="visible"/>
                                      </p:to>
                                    </p:set>
                                    <p:animEffect transition="in" filter="fade">
                                      <p:cBhvr>
                                        <p:cTn id="18" dur="2000"/>
                                        <p:tgtEl>
                                          <p:spTgt spid="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48"/>
          <p:cNvSpPr txBox="1"/>
          <p:nvPr/>
        </p:nvSpPr>
        <p:spPr>
          <a:xfrm>
            <a:off x="1752600" y="304800"/>
            <a:ext cx="8686800" cy="641350"/>
          </a:xfrm>
          <a:prstGeom prst="rect">
            <a:avLst/>
          </a:prstGeom>
          <a:noFill/>
          <a:ln>
            <a:noFill/>
          </a:ln>
        </p:spPr>
        <p:txBody>
          <a:bodyPr spcFirstLastPara="1" wrap="square" lIns="91425" tIns="45700" rIns="91425" bIns="45700" anchor="t" anchorCtr="0">
            <a:noAutofit/>
          </a:bodyPr>
          <a:lstStyle/>
          <a:p>
            <a:pPr algn="ctr"/>
            <a:r>
              <a:rPr lang="en-US" sz="3600" b="1">
                <a:solidFill>
                  <a:srgbClr val="333399"/>
                </a:solidFill>
                <a:latin typeface="Quintessential"/>
                <a:ea typeface="Quintessential"/>
                <a:cs typeface="Quintessential"/>
                <a:sym typeface="Quintessential"/>
              </a:rPr>
              <a:t>A Divided France</a:t>
            </a:r>
            <a:endParaRPr/>
          </a:p>
        </p:txBody>
      </p:sp>
      <p:pic>
        <p:nvPicPr>
          <p:cNvPr id="322" name="Google Shape;322;p48" descr="vichy france"/>
          <p:cNvPicPr preferRelativeResize="0"/>
          <p:nvPr/>
        </p:nvPicPr>
        <p:blipFill rotWithShape="1">
          <a:blip r:embed="rId3">
            <a:alphaModFix/>
          </a:blip>
          <a:srcRect/>
          <a:stretch/>
        </p:blipFill>
        <p:spPr>
          <a:xfrm>
            <a:off x="2590800" y="1219201"/>
            <a:ext cx="3581400" cy="3351213"/>
          </a:xfrm>
          <a:prstGeom prst="rect">
            <a:avLst/>
          </a:prstGeom>
          <a:noFill/>
          <a:ln>
            <a:noFill/>
          </a:ln>
        </p:spPr>
      </p:pic>
      <p:pic>
        <p:nvPicPr>
          <p:cNvPr id="323" name="Google Shape;323;p48" descr="Marshall Petain"/>
          <p:cNvPicPr preferRelativeResize="0"/>
          <p:nvPr/>
        </p:nvPicPr>
        <p:blipFill rotWithShape="1">
          <a:blip r:embed="rId4">
            <a:alphaModFix/>
          </a:blip>
          <a:srcRect/>
          <a:stretch/>
        </p:blipFill>
        <p:spPr>
          <a:xfrm>
            <a:off x="6858000" y="2665413"/>
            <a:ext cx="3022600" cy="3810000"/>
          </a:xfrm>
          <a:prstGeom prst="rect">
            <a:avLst/>
          </a:prstGeom>
          <a:noFill/>
          <a:ln w="9525" cap="flat" cmpd="sng">
            <a:solidFill>
              <a:schemeClr val="dk1"/>
            </a:solidFill>
            <a:prstDash val="solid"/>
            <a:miter lim="800000"/>
            <a:headEnd type="none" w="sm" len="sm"/>
            <a:tailEnd type="none" w="sm" len="sm"/>
          </a:ln>
        </p:spPr>
      </p:pic>
      <p:cxnSp>
        <p:nvCxnSpPr>
          <p:cNvPr id="324" name="Google Shape;324;p48"/>
          <p:cNvCxnSpPr/>
          <p:nvPr/>
        </p:nvCxnSpPr>
        <p:spPr>
          <a:xfrm>
            <a:off x="5029200" y="3657600"/>
            <a:ext cx="1828800" cy="914400"/>
          </a:xfrm>
          <a:prstGeom prst="straightConnector1">
            <a:avLst/>
          </a:prstGeom>
          <a:noFill/>
          <a:ln w="28575" cap="flat" cmpd="sng">
            <a:solidFill>
              <a:schemeClr val="dk1"/>
            </a:solidFill>
            <a:prstDash val="solid"/>
            <a:round/>
            <a:headEnd type="triangle" w="med" len="med"/>
            <a:tailEnd type="none" w="sm" len="sm"/>
          </a:ln>
        </p:spPr>
      </p:cxnSp>
      <p:sp>
        <p:nvSpPr>
          <p:cNvPr id="325" name="Google Shape;325;p48"/>
          <p:cNvSpPr/>
          <p:nvPr/>
        </p:nvSpPr>
        <p:spPr>
          <a:xfrm>
            <a:off x="3810000" y="5334000"/>
            <a:ext cx="2895600" cy="457200"/>
          </a:xfrm>
          <a:prstGeom prst="rect">
            <a:avLst/>
          </a:prstGeom>
          <a:noFill/>
          <a:ln>
            <a:noFill/>
          </a:ln>
        </p:spPr>
        <p:txBody>
          <a:bodyPr spcFirstLastPara="1" wrap="square" lIns="91425" tIns="45700" rIns="91425" bIns="45700" anchor="t" anchorCtr="0">
            <a:noAutofit/>
          </a:bodyPr>
          <a:lstStyle/>
          <a:p>
            <a:pPr algn="r"/>
            <a:r>
              <a:rPr lang="en-US" sz="2400" b="1">
                <a:solidFill>
                  <a:srgbClr val="000000"/>
                </a:solidFill>
                <a:latin typeface="Comic Sans MS"/>
                <a:ea typeface="Comic Sans MS"/>
                <a:cs typeface="Comic Sans MS"/>
                <a:sym typeface="Comic Sans MS"/>
              </a:rPr>
              <a:t>Henri Petain</a:t>
            </a:r>
            <a:endParaRPr/>
          </a:p>
        </p:txBody>
      </p:sp>
      <p:sp>
        <p:nvSpPr>
          <p:cNvPr id="326" name="Google Shape;326;p48"/>
          <p:cNvSpPr/>
          <p:nvPr/>
        </p:nvSpPr>
        <p:spPr>
          <a:xfrm>
            <a:off x="6508316" y="1066800"/>
            <a:ext cx="3931085" cy="1477328"/>
          </a:xfrm>
          <a:prstGeom prst="rect">
            <a:avLst/>
          </a:prstGeom>
          <a:noFill/>
          <a:ln>
            <a:noFill/>
          </a:ln>
        </p:spPr>
        <p:txBody>
          <a:bodyPr spcFirstLastPara="1" wrap="square" lIns="91425" tIns="45700" rIns="91425" bIns="45700" anchor="t" anchorCtr="0">
            <a:noAutofit/>
          </a:bodyPr>
          <a:lstStyle/>
          <a:p>
            <a:pPr marL="285750" indent="-285750">
              <a:buClr>
                <a:srgbClr val="000000"/>
              </a:buClr>
              <a:buSzPts val="1800"/>
              <a:buFont typeface="Arial"/>
              <a:buChar char="•"/>
            </a:pPr>
            <a:r>
              <a:rPr lang="en-US">
                <a:solidFill>
                  <a:srgbClr val="000000"/>
                </a:solidFill>
                <a:latin typeface="Arial"/>
                <a:ea typeface="Arial"/>
                <a:cs typeface="Arial"/>
                <a:sym typeface="Arial"/>
              </a:rPr>
              <a:t>Henri Pétain became the “Traitor of Vichy” during World War II for his collaboration with the occupying forces of Nazi Germany</a:t>
            </a:r>
            <a:endParaRPr/>
          </a:p>
        </p:txBody>
      </p:sp>
    </p:spTree>
    <p:extLst>
      <p:ext uri="{BB962C8B-B14F-4D97-AF65-F5344CB8AC3E}">
        <p14:creationId xmlns:p14="http://schemas.microsoft.com/office/powerpoint/2010/main" val="2003494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9"/>
          <p:cNvSpPr txBox="1"/>
          <p:nvPr/>
        </p:nvSpPr>
        <p:spPr>
          <a:xfrm>
            <a:off x="1752600" y="304800"/>
            <a:ext cx="8686800" cy="641350"/>
          </a:xfrm>
          <a:prstGeom prst="rect">
            <a:avLst/>
          </a:prstGeom>
          <a:noFill/>
          <a:ln>
            <a:noFill/>
          </a:ln>
        </p:spPr>
        <p:txBody>
          <a:bodyPr spcFirstLastPara="1" wrap="square" lIns="91425" tIns="45700" rIns="91425" bIns="45700" anchor="t" anchorCtr="0">
            <a:noAutofit/>
          </a:bodyPr>
          <a:lstStyle/>
          <a:p>
            <a:pPr algn="ctr"/>
            <a:r>
              <a:rPr lang="en-US" sz="3600" b="1">
                <a:solidFill>
                  <a:srgbClr val="333399"/>
                </a:solidFill>
                <a:latin typeface="Quintessential"/>
                <a:ea typeface="Quintessential"/>
                <a:cs typeface="Quintessential"/>
                <a:sym typeface="Quintessential"/>
              </a:rPr>
              <a:t>“Saving France for Germany”</a:t>
            </a:r>
            <a:endParaRPr/>
          </a:p>
        </p:txBody>
      </p:sp>
      <p:pic>
        <p:nvPicPr>
          <p:cNvPr id="332" name="Google Shape;332;p49" descr="saving-france"/>
          <p:cNvPicPr preferRelativeResize="0"/>
          <p:nvPr/>
        </p:nvPicPr>
        <p:blipFill rotWithShape="1">
          <a:blip r:embed="rId3">
            <a:alphaModFix/>
          </a:blip>
          <a:srcRect/>
          <a:stretch/>
        </p:blipFill>
        <p:spPr>
          <a:xfrm>
            <a:off x="1723292" y="1447800"/>
            <a:ext cx="4004514" cy="4495800"/>
          </a:xfrm>
          <a:prstGeom prst="rect">
            <a:avLst/>
          </a:prstGeom>
          <a:noFill/>
          <a:ln>
            <a:noFill/>
          </a:ln>
        </p:spPr>
      </p:pic>
      <p:pic>
        <p:nvPicPr>
          <p:cNvPr id="333" name="Google Shape;333;p49" descr="nazi-germany-conquers-france-26"/>
          <p:cNvPicPr preferRelativeResize="0"/>
          <p:nvPr/>
        </p:nvPicPr>
        <p:blipFill rotWithShape="1">
          <a:blip r:embed="rId4">
            <a:alphaModFix/>
          </a:blip>
          <a:srcRect/>
          <a:stretch/>
        </p:blipFill>
        <p:spPr>
          <a:xfrm>
            <a:off x="5943600" y="3886200"/>
            <a:ext cx="4191000" cy="2870200"/>
          </a:xfrm>
          <a:prstGeom prst="rect">
            <a:avLst/>
          </a:prstGeom>
          <a:noFill/>
          <a:ln w="9525" cap="flat" cmpd="sng">
            <a:solidFill>
              <a:schemeClr val="dk1"/>
            </a:solidFill>
            <a:prstDash val="solid"/>
            <a:miter lim="800000"/>
            <a:headEnd type="none" w="sm" len="sm"/>
            <a:tailEnd type="none" w="sm" len="sm"/>
          </a:ln>
        </p:spPr>
      </p:pic>
      <p:sp>
        <p:nvSpPr>
          <p:cNvPr id="334" name="Google Shape;334;p49"/>
          <p:cNvSpPr/>
          <p:nvPr/>
        </p:nvSpPr>
        <p:spPr>
          <a:xfrm>
            <a:off x="5753100" y="1055131"/>
            <a:ext cx="4572000" cy="2862322"/>
          </a:xfrm>
          <a:prstGeom prst="rect">
            <a:avLst/>
          </a:prstGeom>
          <a:noFill/>
          <a:ln>
            <a:noFill/>
          </a:ln>
        </p:spPr>
        <p:txBody>
          <a:bodyPr spcFirstLastPara="1" wrap="square" lIns="91425" tIns="45700" rIns="91425" bIns="45700" anchor="t" anchorCtr="0">
            <a:noAutofit/>
          </a:bodyPr>
          <a:lstStyle/>
          <a:p>
            <a:pPr marL="285750" indent="-285750">
              <a:buClr>
                <a:srgbClr val="000000"/>
              </a:buClr>
              <a:buSzPts val="1800"/>
              <a:buFont typeface="Arial"/>
              <a:buChar char="•"/>
            </a:pPr>
            <a:r>
              <a:rPr lang="en-US">
                <a:solidFill>
                  <a:srgbClr val="000000"/>
                </a:solidFill>
                <a:latin typeface="Arial"/>
                <a:ea typeface="Arial"/>
                <a:cs typeface="Arial"/>
                <a:sym typeface="Arial"/>
              </a:rPr>
              <a:t>Pétain surrendered to Germany on 22 June 1940 and tried unsuccessfully to maintain an independent and collaborative government. The Nazis occupied Vichy in 1942 and in August 1943 Pétain was arrested by the Germans. He was returned to France near the end of the war in April 1945 and was ultimately sentenced to death for treason</a:t>
            </a:r>
            <a:endParaRPr/>
          </a:p>
        </p:txBody>
      </p:sp>
    </p:spTree>
    <p:extLst>
      <p:ext uri="{BB962C8B-B14F-4D97-AF65-F5344CB8AC3E}">
        <p14:creationId xmlns:p14="http://schemas.microsoft.com/office/powerpoint/2010/main" val="749525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33"/>
                                        </p:tgtEl>
                                        <p:attrNameLst>
                                          <p:attrName>style.visibility</p:attrName>
                                        </p:attrNameLst>
                                      </p:cBhvr>
                                      <p:to>
                                        <p:strVal val="visible"/>
                                      </p:to>
                                    </p:set>
                                    <p:animEffect transition="in" filter="fade">
                                      <p:cBhvr>
                                        <p:cTn id="11" dur="1000"/>
                                        <p:tgtEl>
                                          <p:spTgt spid="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50"/>
          <p:cNvPicPr preferRelativeResize="0"/>
          <p:nvPr/>
        </p:nvPicPr>
        <p:blipFill rotWithShape="1">
          <a:blip r:embed="rId3">
            <a:alphaModFix/>
          </a:blip>
          <a:srcRect/>
          <a:stretch/>
        </p:blipFill>
        <p:spPr>
          <a:xfrm>
            <a:off x="1524000" y="1588"/>
            <a:ext cx="9122878" cy="6704012"/>
          </a:xfrm>
          <a:prstGeom prst="rect">
            <a:avLst/>
          </a:prstGeom>
          <a:noFill/>
          <a:ln>
            <a:noFill/>
          </a:ln>
        </p:spPr>
      </p:pic>
      <p:sp>
        <p:nvSpPr>
          <p:cNvPr id="340" name="Google Shape;340;p50"/>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pPr>
            <a:endParaRPr/>
          </a:p>
        </p:txBody>
      </p:sp>
      <p:sp>
        <p:nvSpPr>
          <p:cNvPr id="341" name="Google Shape;341;p50"/>
          <p:cNvSpPr txBox="1">
            <a:spLocks noGrp="1"/>
          </p:cNvSpPr>
          <p:nvPr>
            <p:ph type="body" idx="1"/>
          </p:nvPr>
        </p:nvSpPr>
        <p:spPr>
          <a:xfrm>
            <a:off x="1981200" y="1600201"/>
            <a:ext cx="8229600" cy="4525963"/>
          </a:xfrm>
          <a:prstGeom prst="rect">
            <a:avLst/>
          </a:prstGeom>
          <a:noFill/>
          <a:ln>
            <a:noFill/>
          </a:ln>
        </p:spPr>
        <p:txBody>
          <a:bodyPr spcFirstLastPara="1" vert="horz" wrap="square" lIns="91425" tIns="45700" rIns="91425" bIns="45700" rtlCol="0" anchor="t" anchorCtr="0">
            <a:noAutofit/>
          </a:bodyPr>
          <a:lstStyle/>
          <a:p>
            <a:pPr marL="342900" indent="-139700">
              <a:spcBef>
                <a:spcPts val="0"/>
              </a:spcBef>
              <a:buClr>
                <a:schemeClr val="dk1"/>
              </a:buClr>
              <a:buSzPts val="3200"/>
              <a:buNone/>
            </a:pPr>
            <a:endParaRPr/>
          </a:p>
        </p:txBody>
      </p:sp>
    </p:spTree>
    <p:extLst>
      <p:ext uri="{BB962C8B-B14F-4D97-AF65-F5344CB8AC3E}">
        <p14:creationId xmlns:p14="http://schemas.microsoft.com/office/powerpoint/2010/main" val="861355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51"/>
          <p:cNvSpPr txBox="1"/>
          <p:nvPr/>
        </p:nvSpPr>
        <p:spPr>
          <a:xfrm>
            <a:off x="1752600" y="304800"/>
            <a:ext cx="8686800" cy="641350"/>
          </a:xfrm>
          <a:prstGeom prst="rect">
            <a:avLst/>
          </a:prstGeom>
          <a:noFill/>
          <a:ln>
            <a:noFill/>
          </a:ln>
        </p:spPr>
        <p:txBody>
          <a:bodyPr spcFirstLastPara="1" wrap="square" lIns="91425" tIns="45700" rIns="91425" bIns="45700" anchor="t" anchorCtr="0">
            <a:noAutofit/>
          </a:bodyPr>
          <a:lstStyle/>
          <a:p>
            <a:pPr algn="ctr"/>
            <a:r>
              <a:rPr lang="en-US" sz="3600" b="1">
                <a:solidFill>
                  <a:srgbClr val="333399"/>
                </a:solidFill>
                <a:latin typeface="Quintessential"/>
                <a:ea typeface="Quintessential"/>
                <a:cs typeface="Quintessential"/>
                <a:sym typeface="Quintessential"/>
              </a:rPr>
              <a:t>The French Resistance</a:t>
            </a:r>
            <a:endParaRPr/>
          </a:p>
        </p:txBody>
      </p:sp>
      <p:pic>
        <p:nvPicPr>
          <p:cNvPr id="347" name="Google Shape;347;p51" descr="Charles DeGaulle"/>
          <p:cNvPicPr preferRelativeResize="0"/>
          <p:nvPr/>
        </p:nvPicPr>
        <p:blipFill rotWithShape="1">
          <a:blip r:embed="rId3">
            <a:alphaModFix/>
          </a:blip>
          <a:srcRect/>
          <a:stretch/>
        </p:blipFill>
        <p:spPr>
          <a:xfrm>
            <a:off x="2514601" y="1219201"/>
            <a:ext cx="2595551" cy="4556125"/>
          </a:xfrm>
          <a:prstGeom prst="rect">
            <a:avLst/>
          </a:prstGeom>
          <a:noFill/>
          <a:ln w="9525" cap="flat" cmpd="sng">
            <a:solidFill>
              <a:schemeClr val="dk1"/>
            </a:solidFill>
            <a:prstDash val="solid"/>
            <a:miter lim="800000"/>
            <a:headEnd type="none" w="sm" len="sm"/>
            <a:tailEnd type="none" w="sm" len="sm"/>
          </a:ln>
        </p:spPr>
      </p:pic>
      <p:sp>
        <p:nvSpPr>
          <p:cNvPr id="348" name="Google Shape;348;p51"/>
          <p:cNvSpPr/>
          <p:nvPr/>
        </p:nvSpPr>
        <p:spPr>
          <a:xfrm>
            <a:off x="1905000" y="5943601"/>
            <a:ext cx="3505200" cy="822325"/>
          </a:xfrm>
          <a:prstGeom prst="rect">
            <a:avLst/>
          </a:prstGeom>
          <a:noFill/>
          <a:ln>
            <a:noFill/>
          </a:ln>
        </p:spPr>
        <p:txBody>
          <a:bodyPr spcFirstLastPara="1" wrap="square" lIns="91425" tIns="45700" rIns="91425" bIns="45700" anchor="t" anchorCtr="0">
            <a:noAutofit/>
          </a:bodyPr>
          <a:lstStyle/>
          <a:p>
            <a:pPr algn="ctr"/>
            <a:r>
              <a:rPr lang="en-US" sz="2400" b="1">
                <a:solidFill>
                  <a:srgbClr val="000000"/>
                </a:solidFill>
                <a:latin typeface="Comic Sans MS"/>
                <a:ea typeface="Comic Sans MS"/>
                <a:cs typeface="Comic Sans MS"/>
                <a:sym typeface="Comic Sans MS"/>
              </a:rPr>
              <a:t>General Charles DeGaulle</a:t>
            </a:r>
            <a:endParaRPr sz="2400" b="1">
              <a:solidFill>
                <a:srgbClr val="000000"/>
              </a:solidFill>
              <a:latin typeface="Comic Sans MS"/>
              <a:ea typeface="Comic Sans MS"/>
              <a:cs typeface="Comic Sans MS"/>
              <a:sym typeface="Comic Sans MS"/>
            </a:endParaRPr>
          </a:p>
        </p:txBody>
      </p:sp>
      <p:pic>
        <p:nvPicPr>
          <p:cNvPr id="349" name="Google Shape;349;p51" descr="French Resistance"/>
          <p:cNvPicPr preferRelativeResize="0"/>
          <p:nvPr/>
        </p:nvPicPr>
        <p:blipFill rotWithShape="1">
          <a:blip r:embed="rId4">
            <a:alphaModFix/>
          </a:blip>
          <a:srcRect/>
          <a:stretch/>
        </p:blipFill>
        <p:spPr>
          <a:xfrm>
            <a:off x="5867400" y="1573894"/>
            <a:ext cx="3824196" cy="2769507"/>
          </a:xfrm>
          <a:prstGeom prst="rect">
            <a:avLst/>
          </a:prstGeom>
          <a:noFill/>
          <a:ln w="9525" cap="flat" cmpd="sng">
            <a:solidFill>
              <a:schemeClr val="dk1"/>
            </a:solidFill>
            <a:prstDash val="solid"/>
            <a:miter lim="800000"/>
            <a:headEnd type="none" w="sm" len="sm"/>
            <a:tailEnd type="none" w="sm" len="sm"/>
          </a:ln>
        </p:spPr>
      </p:pic>
      <p:sp>
        <p:nvSpPr>
          <p:cNvPr id="350" name="Google Shape;350;p51"/>
          <p:cNvSpPr/>
          <p:nvPr/>
        </p:nvSpPr>
        <p:spPr>
          <a:xfrm>
            <a:off x="6331698" y="4372708"/>
            <a:ext cx="2895600" cy="457200"/>
          </a:xfrm>
          <a:prstGeom prst="rect">
            <a:avLst/>
          </a:prstGeom>
          <a:noFill/>
          <a:ln>
            <a:noFill/>
          </a:ln>
        </p:spPr>
        <p:txBody>
          <a:bodyPr spcFirstLastPara="1" wrap="square" lIns="91425" tIns="45700" rIns="91425" bIns="45700" anchor="t" anchorCtr="0">
            <a:noAutofit/>
          </a:bodyPr>
          <a:lstStyle/>
          <a:p>
            <a:pPr algn="ctr"/>
            <a:r>
              <a:rPr lang="en-US" sz="2400" b="1">
                <a:solidFill>
                  <a:srgbClr val="000000"/>
                </a:solidFill>
                <a:latin typeface="Comic Sans MS"/>
                <a:ea typeface="Comic Sans MS"/>
                <a:cs typeface="Comic Sans MS"/>
                <a:sym typeface="Comic Sans MS"/>
              </a:rPr>
              <a:t>The Maquis</a:t>
            </a:r>
            <a:endParaRPr sz="2400" b="1">
              <a:solidFill>
                <a:srgbClr val="000000"/>
              </a:solidFill>
              <a:latin typeface="Comic Sans MS"/>
              <a:ea typeface="Comic Sans MS"/>
              <a:cs typeface="Comic Sans MS"/>
              <a:sym typeface="Comic Sans MS"/>
            </a:endParaRPr>
          </a:p>
        </p:txBody>
      </p:sp>
    </p:spTree>
    <p:extLst>
      <p:ext uri="{BB962C8B-B14F-4D97-AF65-F5344CB8AC3E}">
        <p14:creationId xmlns:p14="http://schemas.microsoft.com/office/powerpoint/2010/main" val="1405388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52"/>
          <p:cNvSpPr txBox="1"/>
          <p:nvPr/>
        </p:nvSpPr>
        <p:spPr>
          <a:xfrm>
            <a:off x="1752600" y="304800"/>
            <a:ext cx="8686800" cy="641350"/>
          </a:xfrm>
          <a:prstGeom prst="rect">
            <a:avLst/>
          </a:prstGeom>
          <a:noFill/>
          <a:ln>
            <a:noFill/>
          </a:ln>
        </p:spPr>
        <p:txBody>
          <a:bodyPr spcFirstLastPara="1" wrap="square" lIns="91425" tIns="45700" rIns="91425" bIns="45700" anchor="t" anchorCtr="0">
            <a:noAutofit/>
          </a:bodyPr>
          <a:lstStyle/>
          <a:p>
            <a:pPr algn="ctr"/>
            <a:r>
              <a:rPr lang="en-US" sz="3600" b="1">
                <a:solidFill>
                  <a:srgbClr val="333399"/>
                </a:solidFill>
                <a:latin typeface="Quintessential"/>
                <a:ea typeface="Quintessential"/>
                <a:cs typeface="Quintessential"/>
                <a:sym typeface="Quintessential"/>
              </a:rPr>
              <a:t>Operation TORCH</a:t>
            </a:r>
            <a:endParaRPr/>
          </a:p>
        </p:txBody>
      </p:sp>
      <p:pic>
        <p:nvPicPr>
          <p:cNvPr id="356" name="Google Shape;356;p52" descr="04_map_torch"/>
          <p:cNvPicPr preferRelativeResize="0"/>
          <p:nvPr/>
        </p:nvPicPr>
        <p:blipFill rotWithShape="1">
          <a:blip r:embed="rId3">
            <a:alphaModFix/>
          </a:blip>
          <a:srcRect/>
          <a:stretch/>
        </p:blipFill>
        <p:spPr>
          <a:xfrm>
            <a:off x="1872675" y="1676400"/>
            <a:ext cx="8446650" cy="3886200"/>
          </a:xfrm>
          <a:prstGeom prst="rect">
            <a:avLst/>
          </a:prstGeom>
          <a:noFill/>
          <a:ln w="9525" cap="flat" cmpd="sng">
            <a:solidFill>
              <a:schemeClr val="dk1"/>
            </a:solidFill>
            <a:prstDash val="solid"/>
            <a:miter lim="800000"/>
            <a:headEnd type="none" w="sm" len="sm"/>
            <a:tailEnd type="none" w="sm" len="sm"/>
          </a:ln>
        </p:spPr>
      </p:pic>
      <p:sp>
        <p:nvSpPr>
          <p:cNvPr id="357" name="Google Shape;357;p52"/>
          <p:cNvSpPr/>
          <p:nvPr/>
        </p:nvSpPr>
        <p:spPr>
          <a:xfrm>
            <a:off x="2667000" y="5715000"/>
            <a:ext cx="6629400" cy="457200"/>
          </a:xfrm>
          <a:prstGeom prst="rect">
            <a:avLst/>
          </a:prstGeom>
          <a:noFill/>
          <a:ln>
            <a:noFill/>
          </a:ln>
        </p:spPr>
        <p:txBody>
          <a:bodyPr spcFirstLastPara="1" wrap="square" lIns="91425" tIns="45700" rIns="91425" bIns="45700" anchor="t" anchorCtr="0">
            <a:noAutofit/>
          </a:bodyPr>
          <a:lstStyle/>
          <a:p>
            <a:pPr algn="ctr"/>
            <a:r>
              <a:rPr lang="en-US" sz="2400" b="1">
                <a:solidFill>
                  <a:srgbClr val="000000"/>
                </a:solidFill>
                <a:latin typeface="Comic Sans MS"/>
                <a:ea typeface="Comic Sans MS"/>
                <a:cs typeface="Comic Sans MS"/>
                <a:sym typeface="Comic Sans MS"/>
              </a:rPr>
              <a:t>Started November 8, 1942</a:t>
            </a:r>
            <a:endParaRPr/>
          </a:p>
        </p:txBody>
      </p:sp>
    </p:spTree>
    <p:extLst>
      <p:ext uri="{BB962C8B-B14F-4D97-AF65-F5344CB8AC3E}">
        <p14:creationId xmlns:p14="http://schemas.microsoft.com/office/powerpoint/2010/main" val="419460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53"/>
          <p:cNvSpPr txBox="1"/>
          <p:nvPr/>
        </p:nvSpPr>
        <p:spPr>
          <a:xfrm>
            <a:off x="1752600" y="304801"/>
            <a:ext cx="8686800" cy="1190625"/>
          </a:xfrm>
          <a:prstGeom prst="rect">
            <a:avLst/>
          </a:prstGeom>
          <a:noFill/>
          <a:ln>
            <a:noFill/>
          </a:ln>
        </p:spPr>
        <p:txBody>
          <a:bodyPr spcFirstLastPara="1" wrap="square" lIns="91425" tIns="45700" rIns="91425" bIns="45700" anchor="t" anchorCtr="0">
            <a:noAutofit/>
          </a:bodyPr>
          <a:lstStyle/>
          <a:p>
            <a:pPr algn="ctr"/>
            <a:r>
              <a:rPr lang="en-US" sz="3600" b="1">
                <a:solidFill>
                  <a:srgbClr val="333399"/>
                </a:solidFill>
                <a:latin typeface="Quintessential"/>
                <a:ea typeface="Quintessential"/>
                <a:cs typeface="Quintessential"/>
                <a:sym typeface="Quintessential"/>
              </a:rPr>
              <a:t>Landing on the Beaches of North Africa</a:t>
            </a:r>
            <a:endParaRPr/>
          </a:p>
        </p:txBody>
      </p:sp>
      <p:pic>
        <p:nvPicPr>
          <p:cNvPr id="363" name="Google Shape;363;p53" descr="American_troops_landing_on_the_beach_at_Arzeu"/>
          <p:cNvPicPr preferRelativeResize="0"/>
          <p:nvPr/>
        </p:nvPicPr>
        <p:blipFill rotWithShape="1">
          <a:blip r:embed="rId3">
            <a:alphaModFix/>
          </a:blip>
          <a:srcRect/>
          <a:stretch/>
        </p:blipFill>
        <p:spPr>
          <a:xfrm>
            <a:off x="2286000" y="1752600"/>
            <a:ext cx="6934200" cy="4735068"/>
          </a:xfrm>
          <a:prstGeom prst="rect">
            <a:avLst/>
          </a:prstGeom>
          <a:noFill/>
          <a:ln w="9525" cap="flat" cmpd="sng">
            <a:solidFill>
              <a:schemeClr val="dk1"/>
            </a:solidFill>
            <a:prstDash val="solid"/>
            <a:miter lim="800000"/>
            <a:headEnd type="none" w="sm" len="sm"/>
            <a:tailEnd type="none" w="sm" len="sm"/>
          </a:ln>
        </p:spPr>
      </p:pic>
    </p:spTree>
    <p:extLst>
      <p:ext uri="{BB962C8B-B14F-4D97-AF65-F5344CB8AC3E}">
        <p14:creationId xmlns:p14="http://schemas.microsoft.com/office/powerpoint/2010/main" val="94680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54"/>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pPr>
            <a:endParaRPr/>
          </a:p>
        </p:txBody>
      </p:sp>
      <p:pic>
        <p:nvPicPr>
          <p:cNvPr id="369" name="Google Shape;369;p54"/>
          <p:cNvPicPr preferRelativeResize="0">
            <a:picLocks noGrp="1"/>
          </p:cNvPicPr>
          <p:nvPr>
            <p:ph type="body" idx="1"/>
          </p:nvPr>
        </p:nvPicPr>
        <p:blipFill rotWithShape="1">
          <a:blip r:embed="rId3">
            <a:alphaModFix/>
          </a:blip>
          <a:srcRect/>
          <a:stretch/>
        </p:blipFill>
        <p:spPr>
          <a:xfrm>
            <a:off x="1487606" y="-1"/>
            <a:ext cx="9180394" cy="6899205"/>
          </a:xfrm>
          <a:prstGeom prst="rect">
            <a:avLst/>
          </a:prstGeom>
          <a:noFill/>
          <a:ln>
            <a:noFill/>
          </a:ln>
        </p:spPr>
      </p:pic>
    </p:spTree>
    <p:extLst>
      <p:ext uri="{BB962C8B-B14F-4D97-AF65-F5344CB8AC3E}">
        <p14:creationId xmlns:p14="http://schemas.microsoft.com/office/powerpoint/2010/main" val="4151088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55"/>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pPr>
            <a:endParaRPr/>
          </a:p>
        </p:txBody>
      </p:sp>
      <p:pic>
        <p:nvPicPr>
          <p:cNvPr id="375" name="Google Shape;375;p55"/>
          <p:cNvPicPr preferRelativeResize="0">
            <a:picLocks noGrp="1"/>
          </p:cNvPicPr>
          <p:nvPr>
            <p:ph type="body" idx="1"/>
          </p:nvPr>
        </p:nvPicPr>
        <p:blipFill rotWithShape="1">
          <a:blip r:embed="rId3">
            <a:alphaModFix/>
          </a:blip>
          <a:srcRect/>
          <a:stretch/>
        </p:blipFill>
        <p:spPr>
          <a:xfrm>
            <a:off x="1524000" y="13648"/>
            <a:ext cx="9144000" cy="6858000"/>
          </a:xfrm>
          <a:prstGeom prst="rect">
            <a:avLst/>
          </a:prstGeom>
          <a:noFill/>
          <a:ln>
            <a:noFill/>
          </a:ln>
        </p:spPr>
      </p:pic>
    </p:spTree>
    <p:extLst>
      <p:ext uri="{BB962C8B-B14F-4D97-AF65-F5344CB8AC3E}">
        <p14:creationId xmlns:p14="http://schemas.microsoft.com/office/powerpoint/2010/main" val="115074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6"/>
          <p:cNvSpPr txBox="1">
            <a:spLocks noGrp="1"/>
          </p:cNvSpPr>
          <p:nvPr>
            <p:ph type="title"/>
          </p:nvPr>
        </p:nvSpPr>
        <p:spPr>
          <a:xfrm>
            <a:off x="6781800" y="274638"/>
            <a:ext cx="34290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buSzPts val="3959"/>
            </a:pPr>
            <a:r>
              <a:rPr lang="en-US" sz="3959"/>
              <a:t>International Affairs</a:t>
            </a:r>
            <a:endParaRPr sz="3959"/>
          </a:p>
        </p:txBody>
      </p:sp>
      <p:sp>
        <p:nvSpPr>
          <p:cNvPr id="381" name="Google Shape;381;p56"/>
          <p:cNvSpPr txBox="1">
            <a:spLocks noGrp="1"/>
          </p:cNvSpPr>
          <p:nvPr>
            <p:ph type="body" idx="1"/>
          </p:nvPr>
        </p:nvSpPr>
        <p:spPr>
          <a:xfrm>
            <a:off x="1447800" y="609600"/>
            <a:ext cx="5105400" cy="5181600"/>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dk1"/>
              </a:buClr>
              <a:buSzPts val="2960"/>
            </a:pPr>
            <a:r>
              <a:rPr lang="en-US" sz="2960"/>
              <a:t>The actors represented a wide-range of nations — all of which, not so surprisingly — were major players in the war:</a:t>
            </a:r>
            <a:endParaRPr/>
          </a:p>
          <a:p>
            <a:pPr marL="742950" lvl="1" indent="-285750">
              <a:spcBef>
                <a:spcPts val="518"/>
              </a:spcBef>
              <a:buClr>
                <a:schemeClr val="dk1"/>
              </a:buClr>
              <a:buSzPts val="2590"/>
              <a:buChar char="–"/>
            </a:pPr>
            <a:r>
              <a:rPr lang="en-US" sz="2590"/>
              <a:t>Humphrey Bogart was American</a:t>
            </a:r>
            <a:endParaRPr/>
          </a:p>
          <a:p>
            <a:pPr marL="742950" lvl="1" indent="-285750">
              <a:spcBef>
                <a:spcPts val="518"/>
              </a:spcBef>
              <a:buClr>
                <a:schemeClr val="dk1"/>
              </a:buClr>
              <a:buSzPts val="2590"/>
              <a:buChar char="–"/>
            </a:pPr>
            <a:r>
              <a:rPr lang="en-US" sz="2590"/>
              <a:t>Ingrid Bergman was Swedish</a:t>
            </a:r>
            <a:endParaRPr/>
          </a:p>
          <a:p>
            <a:pPr marL="742950" lvl="1" indent="-285750">
              <a:spcBef>
                <a:spcPts val="518"/>
              </a:spcBef>
              <a:buClr>
                <a:schemeClr val="dk1"/>
              </a:buClr>
              <a:buSzPts val="2590"/>
              <a:buChar char="–"/>
            </a:pPr>
            <a:r>
              <a:rPr lang="en-US" sz="2590"/>
              <a:t>Conrad Veidt was German</a:t>
            </a:r>
            <a:endParaRPr/>
          </a:p>
          <a:p>
            <a:pPr marL="742950" lvl="1" indent="-285750">
              <a:spcBef>
                <a:spcPts val="518"/>
              </a:spcBef>
              <a:buClr>
                <a:schemeClr val="dk1"/>
              </a:buClr>
              <a:buSzPts val="2590"/>
              <a:buChar char="–"/>
            </a:pPr>
            <a:r>
              <a:rPr lang="en-US" sz="2590"/>
              <a:t>Paul Heinreid was Austrian</a:t>
            </a:r>
            <a:endParaRPr/>
          </a:p>
          <a:p>
            <a:pPr marL="742950" lvl="1" indent="-285750">
              <a:spcBef>
                <a:spcPts val="518"/>
              </a:spcBef>
              <a:buClr>
                <a:schemeClr val="dk1"/>
              </a:buClr>
              <a:buSzPts val="2590"/>
              <a:buChar char="–"/>
            </a:pPr>
            <a:r>
              <a:rPr lang="en-US" sz="2590"/>
              <a:t>Claude Rains and Sydney Greenstreet were British.</a:t>
            </a:r>
            <a:endParaRPr/>
          </a:p>
        </p:txBody>
      </p:sp>
      <p:pic>
        <p:nvPicPr>
          <p:cNvPr id="382" name="Google Shape;382;p56"/>
          <p:cNvPicPr preferRelativeResize="0"/>
          <p:nvPr/>
        </p:nvPicPr>
        <p:blipFill rotWithShape="1">
          <a:blip r:embed="rId3">
            <a:alphaModFix/>
          </a:blip>
          <a:srcRect/>
          <a:stretch/>
        </p:blipFill>
        <p:spPr>
          <a:xfrm>
            <a:off x="6434865" y="1905000"/>
            <a:ext cx="4134883" cy="3200400"/>
          </a:xfrm>
          <a:prstGeom prst="rect">
            <a:avLst/>
          </a:prstGeom>
          <a:noFill/>
          <a:ln>
            <a:noFill/>
          </a:ln>
        </p:spPr>
      </p:pic>
    </p:spTree>
    <p:extLst>
      <p:ext uri="{BB962C8B-B14F-4D97-AF65-F5344CB8AC3E}">
        <p14:creationId xmlns:p14="http://schemas.microsoft.com/office/powerpoint/2010/main" val="2400759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57"/>
          <p:cNvSpPr txBox="1">
            <a:spLocks noGrp="1"/>
          </p:cNvSpPr>
          <p:nvPr>
            <p:ph type="title"/>
          </p:nvPr>
        </p:nvSpPr>
        <p:spPr>
          <a:xfrm>
            <a:off x="4267200" y="-9346"/>
            <a:ext cx="8229600" cy="831273"/>
          </a:xfrm>
          <a:prstGeom prst="rect">
            <a:avLst/>
          </a:prstGeom>
          <a:noFill/>
          <a:ln>
            <a:noFill/>
          </a:ln>
        </p:spPr>
        <p:txBody>
          <a:bodyPr spcFirstLastPara="1" vert="horz" wrap="square" lIns="91425" tIns="45700" rIns="91425" bIns="45700" rtlCol="0" anchor="ctr" anchorCtr="0">
            <a:noAutofit/>
          </a:bodyPr>
          <a:lstStyle/>
          <a:p>
            <a:pPr algn="ctr">
              <a:spcBef>
                <a:spcPts val="0"/>
              </a:spcBef>
            </a:pPr>
            <a:r>
              <a:rPr lang="en-US"/>
              <a:t>Casablanca</a:t>
            </a:r>
            <a:endParaRPr/>
          </a:p>
        </p:txBody>
      </p:sp>
      <p:sp>
        <p:nvSpPr>
          <p:cNvPr id="388" name="Google Shape;388;p57"/>
          <p:cNvSpPr txBox="1">
            <a:spLocks noGrp="1"/>
          </p:cNvSpPr>
          <p:nvPr>
            <p:ph type="body" idx="1"/>
          </p:nvPr>
        </p:nvSpPr>
        <p:spPr>
          <a:xfrm>
            <a:off x="5899245" y="1066800"/>
            <a:ext cx="4692555" cy="5562600"/>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dk1"/>
              </a:buClr>
              <a:buSzPts val="2400"/>
              <a:buFont typeface="Arial"/>
              <a:buChar char="•"/>
            </a:pPr>
            <a:r>
              <a:rPr lang="en-US" sz="2400"/>
              <a:t>Directed by Michael Curtiz</a:t>
            </a:r>
            <a:endParaRPr sz="2400"/>
          </a:p>
          <a:p>
            <a:pPr marL="342900" indent="-342900">
              <a:spcBef>
                <a:spcPts val="480"/>
              </a:spcBef>
              <a:buClr>
                <a:schemeClr val="dk1"/>
              </a:buClr>
              <a:buSzPts val="2400"/>
              <a:buFont typeface="Arial"/>
              <a:buChar char="•"/>
            </a:pPr>
            <a:r>
              <a:rPr lang="en-US" sz="2400"/>
              <a:t>Starring- Humphrey Bogart as Rick Blaine</a:t>
            </a:r>
            <a:endParaRPr/>
          </a:p>
          <a:p>
            <a:pPr marL="342900" indent="-342900">
              <a:spcBef>
                <a:spcPts val="480"/>
              </a:spcBef>
              <a:buClr>
                <a:schemeClr val="dk1"/>
              </a:buClr>
              <a:buSzPts val="2400"/>
              <a:buFont typeface="Arial"/>
              <a:buChar char="•"/>
            </a:pPr>
            <a:r>
              <a:rPr lang="en-US" sz="2400"/>
              <a:t>Ingrid Bergman as Ilsa Lund</a:t>
            </a:r>
            <a:endParaRPr/>
          </a:p>
          <a:p>
            <a:pPr marL="342900" indent="-342900">
              <a:spcBef>
                <a:spcPts val="480"/>
              </a:spcBef>
              <a:buClr>
                <a:schemeClr val="dk1"/>
              </a:buClr>
              <a:buSzPts val="2400"/>
              <a:buFont typeface="Arial"/>
              <a:buChar char="•"/>
            </a:pPr>
            <a:r>
              <a:rPr lang="en-US" sz="2400"/>
              <a:t>Paul Henreid as Victor Lazalo</a:t>
            </a:r>
            <a:endParaRPr sz="2400"/>
          </a:p>
          <a:p>
            <a:pPr marL="342900" indent="-342900">
              <a:spcBef>
                <a:spcPts val="480"/>
              </a:spcBef>
              <a:buClr>
                <a:schemeClr val="dk1"/>
              </a:buClr>
              <a:buSzPts val="2400"/>
              <a:buFont typeface="Arial"/>
              <a:buChar char="•"/>
            </a:pPr>
            <a:r>
              <a:rPr lang="en-US" sz="2400"/>
              <a:t>3 Academy Awards including Best Picture</a:t>
            </a:r>
            <a:endParaRPr sz="2400"/>
          </a:p>
          <a:p>
            <a:pPr marL="342900" indent="-342900">
              <a:spcBef>
                <a:spcPts val="480"/>
              </a:spcBef>
              <a:buClr>
                <a:schemeClr val="dk1"/>
              </a:buClr>
              <a:buSzPts val="2400"/>
              <a:buFont typeface="Arial"/>
              <a:buChar char="•"/>
            </a:pPr>
            <a:r>
              <a:rPr lang="en-US" sz="2400"/>
              <a:t>At the end, the beginnings of Film Noir</a:t>
            </a:r>
            <a:endParaRPr sz="2400"/>
          </a:p>
        </p:txBody>
      </p:sp>
      <p:pic>
        <p:nvPicPr>
          <p:cNvPr id="389" name="Google Shape;389;p57" descr="Black-and-white film screenshot with the title of the film in fancy font. Below it is the text &quot;A Warner Bros. – First National Picture&quot;. In the background is a crowded nightclub filled with many people."/>
          <p:cNvPicPr preferRelativeResize="0"/>
          <p:nvPr/>
        </p:nvPicPr>
        <p:blipFill rotWithShape="1">
          <a:blip r:embed="rId3">
            <a:alphaModFix/>
          </a:blip>
          <a:srcRect/>
          <a:stretch/>
        </p:blipFill>
        <p:spPr>
          <a:xfrm>
            <a:off x="1634836" y="228601"/>
            <a:ext cx="4264408" cy="6251705"/>
          </a:xfrm>
          <a:prstGeom prst="rect">
            <a:avLst/>
          </a:prstGeom>
          <a:noFill/>
          <a:ln>
            <a:noFill/>
          </a:ln>
        </p:spPr>
      </p:pic>
    </p:spTree>
    <p:extLst>
      <p:ext uri="{BB962C8B-B14F-4D97-AF65-F5344CB8AC3E}">
        <p14:creationId xmlns:p14="http://schemas.microsoft.com/office/powerpoint/2010/main" val="2312320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58"/>
          <p:cNvSpPr txBox="1">
            <a:spLocks noGrp="1"/>
          </p:cNvSpPr>
          <p:nvPr>
            <p:ph type="title"/>
          </p:nvPr>
        </p:nvSpPr>
        <p:spPr>
          <a:xfrm>
            <a:off x="1981200" y="23884"/>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pPr>
            <a:r>
              <a:rPr lang="en-US"/>
              <a:t>Film Noir</a:t>
            </a:r>
            <a:endParaRPr/>
          </a:p>
        </p:txBody>
      </p:sp>
      <p:sp>
        <p:nvSpPr>
          <p:cNvPr id="395" name="Google Shape;395;p58"/>
          <p:cNvSpPr txBox="1">
            <a:spLocks noGrp="1"/>
          </p:cNvSpPr>
          <p:nvPr>
            <p:ph type="body" idx="1"/>
          </p:nvPr>
        </p:nvSpPr>
        <p:spPr>
          <a:xfrm>
            <a:off x="1505803" y="990601"/>
            <a:ext cx="4800600" cy="4525963"/>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dk1"/>
              </a:buClr>
              <a:buSzPts val="2800"/>
              <a:buFont typeface="Arial"/>
              <a:buChar char="•"/>
            </a:pPr>
            <a:r>
              <a:rPr lang="en-US"/>
              <a:t> </a:t>
            </a:r>
            <a:r>
              <a:rPr lang="en-US" sz="2400"/>
              <a:t>Film noir implies a certain cinematic style: the use of light and shadow, nervous, rapid pacing, nightmare sequences, flashbacks, unwavering, hard-boiled authority figures.</a:t>
            </a:r>
            <a:endParaRPr/>
          </a:p>
          <a:p>
            <a:pPr marL="342900" indent="-342900">
              <a:spcBef>
                <a:spcPts val="480"/>
              </a:spcBef>
              <a:buClr>
                <a:schemeClr val="dk1"/>
              </a:buClr>
              <a:buSzPts val="2400"/>
              <a:buFont typeface="Arial"/>
              <a:buChar char="•"/>
            </a:pPr>
            <a:r>
              <a:rPr lang="en-US" sz="2400"/>
              <a:t> </a:t>
            </a:r>
            <a:r>
              <a:rPr lang="en-US" sz="2400" i="1"/>
              <a:t>Casablanca</a:t>
            </a:r>
            <a:r>
              <a:rPr lang="en-US" sz="2400"/>
              <a:t>  opens with a map of the of Africa, noir setting of the entire film — a chaotic and dangerous locale inhabited by a people without hope</a:t>
            </a:r>
            <a:endParaRPr/>
          </a:p>
          <a:p>
            <a:pPr marL="742950" lvl="1" indent="-285750">
              <a:spcBef>
                <a:spcPts val="480"/>
              </a:spcBef>
              <a:buClr>
                <a:schemeClr val="dk1"/>
              </a:buClr>
              <a:buSzPts val="2400"/>
              <a:buFont typeface="Arial"/>
              <a:buChar char="–"/>
            </a:pPr>
            <a:r>
              <a:rPr lang="en-US"/>
              <a:t> generation of refugees who were forced by the Nazis onto a trail of despair</a:t>
            </a:r>
            <a:endParaRPr/>
          </a:p>
        </p:txBody>
      </p:sp>
      <p:pic>
        <p:nvPicPr>
          <p:cNvPr id="396" name="Google Shape;396;p58"/>
          <p:cNvPicPr preferRelativeResize="0"/>
          <p:nvPr/>
        </p:nvPicPr>
        <p:blipFill rotWithShape="1">
          <a:blip r:embed="rId3">
            <a:alphaModFix/>
          </a:blip>
          <a:srcRect/>
          <a:stretch/>
        </p:blipFill>
        <p:spPr>
          <a:xfrm>
            <a:off x="6419348" y="1166884"/>
            <a:ext cx="3807375" cy="2474794"/>
          </a:xfrm>
          <a:prstGeom prst="rect">
            <a:avLst/>
          </a:prstGeom>
          <a:noFill/>
          <a:ln>
            <a:noFill/>
          </a:ln>
        </p:spPr>
      </p:pic>
      <p:pic>
        <p:nvPicPr>
          <p:cNvPr id="397" name="Google Shape;397;p58"/>
          <p:cNvPicPr preferRelativeResize="0"/>
          <p:nvPr/>
        </p:nvPicPr>
        <p:blipFill rotWithShape="1">
          <a:blip r:embed="rId4">
            <a:alphaModFix/>
          </a:blip>
          <a:srcRect/>
          <a:stretch/>
        </p:blipFill>
        <p:spPr>
          <a:xfrm>
            <a:off x="6553200" y="3886200"/>
            <a:ext cx="3657600" cy="2743200"/>
          </a:xfrm>
          <a:prstGeom prst="rect">
            <a:avLst/>
          </a:prstGeom>
          <a:noFill/>
          <a:ln>
            <a:noFill/>
          </a:ln>
        </p:spPr>
      </p:pic>
    </p:spTree>
    <p:extLst>
      <p:ext uri="{BB962C8B-B14F-4D97-AF65-F5344CB8AC3E}">
        <p14:creationId xmlns:p14="http://schemas.microsoft.com/office/powerpoint/2010/main" val="1701698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59"/>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pPr>
            <a:endParaRPr/>
          </a:p>
        </p:txBody>
      </p:sp>
      <p:pic>
        <p:nvPicPr>
          <p:cNvPr id="403" name="Google Shape;403;p59"/>
          <p:cNvPicPr preferRelativeResize="0">
            <a:picLocks noGrp="1"/>
          </p:cNvPicPr>
          <p:nvPr>
            <p:ph type="body" idx="1"/>
          </p:nvPr>
        </p:nvPicPr>
        <p:blipFill rotWithShape="1">
          <a:blip r:embed="rId3">
            <a:alphaModFix/>
          </a:blip>
          <a:srcRect/>
          <a:stretch/>
        </p:blipFill>
        <p:spPr>
          <a:xfrm>
            <a:off x="5791200" y="533400"/>
            <a:ext cx="4876800" cy="3608832"/>
          </a:xfrm>
          <a:prstGeom prst="rect">
            <a:avLst/>
          </a:prstGeom>
          <a:noFill/>
          <a:ln>
            <a:noFill/>
          </a:ln>
        </p:spPr>
      </p:pic>
      <p:pic>
        <p:nvPicPr>
          <p:cNvPr id="404" name="Google Shape;404;p59" descr="http://bitchinfilmreviews.com/wp-content/uploads/2012/05/Casablanca1.jpg"/>
          <p:cNvPicPr preferRelativeResize="0"/>
          <p:nvPr/>
        </p:nvPicPr>
        <p:blipFill rotWithShape="1">
          <a:blip r:embed="rId4">
            <a:alphaModFix/>
          </a:blip>
          <a:srcRect/>
          <a:stretch/>
        </p:blipFill>
        <p:spPr>
          <a:xfrm>
            <a:off x="2209800" y="1600200"/>
            <a:ext cx="3990116" cy="2880360"/>
          </a:xfrm>
          <a:prstGeom prst="rect">
            <a:avLst/>
          </a:prstGeom>
          <a:noFill/>
          <a:ln>
            <a:noFill/>
          </a:ln>
        </p:spPr>
      </p:pic>
      <p:pic>
        <p:nvPicPr>
          <p:cNvPr id="405" name="Google Shape;405;p59"/>
          <p:cNvPicPr preferRelativeResize="0"/>
          <p:nvPr/>
        </p:nvPicPr>
        <p:blipFill rotWithShape="1">
          <a:blip r:embed="rId5">
            <a:alphaModFix/>
          </a:blip>
          <a:srcRect/>
          <a:stretch/>
        </p:blipFill>
        <p:spPr>
          <a:xfrm>
            <a:off x="2362201" y="3962400"/>
            <a:ext cx="2522315" cy="2956560"/>
          </a:xfrm>
          <a:prstGeom prst="rect">
            <a:avLst/>
          </a:prstGeom>
          <a:noFill/>
          <a:ln>
            <a:noFill/>
          </a:ln>
        </p:spPr>
      </p:pic>
      <p:pic>
        <p:nvPicPr>
          <p:cNvPr id="406" name="Google Shape;406;p59"/>
          <p:cNvPicPr preferRelativeResize="0"/>
          <p:nvPr/>
        </p:nvPicPr>
        <p:blipFill rotWithShape="1">
          <a:blip r:embed="rId6">
            <a:alphaModFix/>
          </a:blip>
          <a:srcRect/>
          <a:stretch/>
        </p:blipFill>
        <p:spPr>
          <a:xfrm>
            <a:off x="7162800" y="4480561"/>
            <a:ext cx="2857500" cy="2105025"/>
          </a:xfrm>
          <a:prstGeom prst="rect">
            <a:avLst/>
          </a:prstGeom>
          <a:noFill/>
          <a:ln>
            <a:noFill/>
          </a:ln>
        </p:spPr>
      </p:pic>
    </p:spTree>
    <p:extLst>
      <p:ext uri="{BB962C8B-B14F-4D97-AF65-F5344CB8AC3E}">
        <p14:creationId xmlns:p14="http://schemas.microsoft.com/office/powerpoint/2010/main" val="2151009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60"/>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pPr>
            <a:endParaRPr/>
          </a:p>
        </p:txBody>
      </p:sp>
      <p:pic>
        <p:nvPicPr>
          <p:cNvPr id="412" name="Google Shape;412;p60"/>
          <p:cNvPicPr preferRelativeResize="0">
            <a:picLocks noGrp="1"/>
          </p:cNvPicPr>
          <p:nvPr>
            <p:ph type="body" idx="1"/>
          </p:nvPr>
        </p:nvPicPr>
        <p:blipFill rotWithShape="1">
          <a:blip r:embed="rId3">
            <a:alphaModFix/>
          </a:blip>
          <a:srcRect/>
          <a:stretch/>
        </p:blipFill>
        <p:spPr>
          <a:xfrm>
            <a:off x="1957886" y="388939"/>
            <a:ext cx="3951815" cy="2963861"/>
          </a:xfrm>
          <a:prstGeom prst="rect">
            <a:avLst/>
          </a:prstGeom>
          <a:noFill/>
          <a:ln>
            <a:noFill/>
          </a:ln>
        </p:spPr>
      </p:pic>
      <p:sp>
        <p:nvSpPr>
          <p:cNvPr id="413" name="Google Shape;413;p60"/>
          <p:cNvSpPr/>
          <p:nvPr/>
        </p:nvSpPr>
        <p:spPr>
          <a:xfrm>
            <a:off x="1587500" y="-2262188"/>
            <a:ext cx="2057400" cy="2857501"/>
          </a:xfrm>
          <a:prstGeom prst="rect">
            <a:avLst/>
          </a:prstGeom>
          <a:noFill/>
          <a:ln>
            <a:noFill/>
          </a:ln>
        </p:spPr>
        <p:txBody>
          <a:bodyPr spcFirstLastPara="1" wrap="square" lIns="91425" tIns="45700" rIns="91425" bIns="45700" anchor="t" anchorCtr="0">
            <a:noAutofit/>
          </a:bodyPr>
          <a:lstStyle/>
          <a:p>
            <a:endParaRPr>
              <a:solidFill>
                <a:schemeClr val="dk1"/>
              </a:solidFill>
              <a:latin typeface="Arial"/>
              <a:ea typeface="Arial"/>
              <a:cs typeface="Arial"/>
              <a:sym typeface="Arial"/>
            </a:endParaRPr>
          </a:p>
        </p:txBody>
      </p:sp>
      <p:pic>
        <p:nvPicPr>
          <p:cNvPr id="414" name="Google Shape;414;p60"/>
          <p:cNvPicPr preferRelativeResize="0"/>
          <p:nvPr/>
        </p:nvPicPr>
        <p:blipFill rotWithShape="1">
          <a:blip r:embed="rId4">
            <a:alphaModFix/>
          </a:blip>
          <a:srcRect/>
          <a:stretch/>
        </p:blipFill>
        <p:spPr>
          <a:xfrm>
            <a:off x="1524000" y="3352800"/>
            <a:ext cx="4385700" cy="3526487"/>
          </a:xfrm>
          <a:prstGeom prst="rect">
            <a:avLst/>
          </a:prstGeom>
          <a:noFill/>
          <a:ln>
            <a:noFill/>
          </a:ln>
        </p:spPr>
      </p:pic>
      <p:pic>
        <p:nvPicPr>
          <p:cNvPr id="415" name="Google Shape;415;p60"/>
          <p:cNvPicPr preferRelativeResize="0"/>
          <p:nvPr/>
        </p:nvPicPr>
        <p:blipFill rotWithShape="1">
          <a:blip r:embed="rId5">
            <a:alphaModFix/>
          </a:blip>
          <a:srcRect/>
          <a:stretch/>
        </p:blipFill>
        <p:spPr>
          <a:xfrm>
            <a:off x="5857526" y="1159171"/>
            <a:ext cx="4636847" cy="3483432"/>
          </a:xfrm>
          <a:prstGeom prst="rect">
            <a:avLst/>
          </a:prstGeom>
          <a:noFill/>
          <a:ln>
            <a:noFill/>
          </a:ln>
        </p:spPr>
      </p:pic>
    </p:spTree>
    <p:extLst>
      <p:ext uri="{BB962C8B-B14F-4D97-AF65-F5344CB8AC3E}">
        <p14:creationId xmlns:p14="http://schemas.microsoft.com/office/powerpoint/2010/main" val="1922374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61"/>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pPr>
            <a:endParaRPr/>
          </a:p>
        </p:txBody>
      </p:sp>
      <p:sp>
        <p:nvSpPr>
          <p:cNvPr id="421" name="Google Shape;421;p61"/>
          <p:cNvSpPr txBox="1">
            <a:spLocks noGrp="1"/>
          </p:cNvSpPr>
          <p:nvPr>
            <p:ph type="body" idx="1"/>
          </p:nvPr>
        </p:nvSpPr>
        <p:spPr>
          <a:xfrm>
            <a:off x="1981200" y="1600201"/>
            <a:ext cx="8229600" cy="4525963"/>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dk1"/>
              </a:buClr>
              <a:buSzPts val="3200"/>
              <a:buFont typeface="Arial"/>
              <a:buChar char="•"/>
            </a:pPr>
            <a:r>
              <a:rPr lang="en-US"/>
              <a:t>Enjoy the film</a:t>
            </a:r>
            <a:endParaRPr/>
          </a:p>
        </p:txBody>
      </p:sp>
    </p:spTree>
    <p:extLst>
      <p:ext uri="{BB962C8B-B14F-4D97-AF65-F5344CB8AC3E}">
        <p14:creationId xmlns:p14="http://schemas.microsoft.com/office/powerpoint/2010/main" val="11722719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pic>
        <p:nvPicPr>
          <p:cNvPr id="427" name="Google Shape;427;p62"/>
          <p:cNvPicPr preferRelativeResize="0"/>
          <p:nvPr/>
        </p:nvPicPr>
        <p:blipFill rotWithShape="1">
          <a:blip r:embed="rId3">
            <a:alphaModFix/>
          </a:blip>
          <a:srcRect/>
          <a:stretch/>
        </p:blipFill>
        <p:spPr>
          <a:xfrm>
            <a:off x="6275554" y="52388"/>
            <a:ext cx="4371975" cy="6667500"/>
          </a:xfrm>
          <a:prstGeom prst="rect">
            <a:avLst/>
          </a:prstGeom>
          <a:noFill/>
          <a:ln>
            <a:noFill/>
          </a:ln>
        </p:spPr>
      </p:pic>
    </p:spTree>
    <p:extLst>
      <p:ext uri="{BB962C8B-B14F-4D97-AF65-F5344CB8AC3E}">
        <p14:creationId xmlns:p14="http://schemas.microsoft.com/office/powerpoint/2010/main" val="2261202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pic>
        <p:nvPicPr>
          <p:cNvPr id="435" name="Google Shape;435;p63"/>
          <p:cNvPicPr preferRelativeResize="0"/>
          <p:nvPr/>
        </p:nvPicPr>
        <p:blipFill rotWithShape="1">
          <a:blip r:embed="rId3">
            <a:alphaModFix/>
          </a:blip>
          <a:srcRect/>
          <a:stretch/>
        </p:blipFill>
        <p:spPr>
          <a:xfrm>
            <a:off x="4572001" y="251893"/>
            <a:ext cx="4424149" cy="6496547"/>
          </a:xfrm>
          <a:prstGeom prst="rect">
            <a:avLst/>
          </a:prstGeom>
          <a:noFill/>
          <a:ln>
            <a:noFill/>
          </a:ln>
        </p:spPr>
      </p:pic>
    </p:spTree>
    <p:extLst>
      <p:ext uri="{BB962C8B-B14F-4D97-AF65-F5344CB8AC3E}">
        <p14:creationId xmlns:p14="http://schemas.microsoft.com/office/powerpoint/2010/main" val="25824247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64"/>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pPr>
            <a:r>
              <a:rPr lang="en-US"/>
              <a:t>Fun Facts on Casablanca</a:t>
            </a:r>
            <a:endParaRPr/>
          </a:p>
        </p:txBody>
      </p:sp>
      <p:sp>
        <p:nvSpPr>
          <p:cNvPr id="441" name="Google Shape;441;p64"/>
          <p:cNvSpPr txBox="1">
            <a:spLocks noGrp="1"/>
          </p:cNvSpPr>
          <p:nvPr>
            <p:ph type="body" idx="1"/>
          </p:nvPr>
        </p:nvSpPr>
        <p:spPr>
          <a:xfrm>
            <a:off x="1981200" y="1600201"/>
            <a:ext cx="8229600" cy="4525963"/>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dk1"/>
              </a:buClr>
              <a:buSzPts val="3200"/>
              <a:buFont typeface="Arial"/>
              <a:buChar char="•"/>
            </a:pPr>
            <a:r>
              <a:rPr lang="en-US"/>
              <a:t>The premiere was held on November 26, 1942, two weeks after United States troops landed in Casablanca.</a:t>
            </a:r>
            <a:endParaRPr/>
          </a:p>
          <a:p>
            <a:pPr marL="342900" indent="-342900">
              <a:spcBef>
                <a:spcPts val="640"/>
              </a:spcBef>
              <a:buClr>
                <a:schemeClr val="dk1"/>
              </a:buClr>
              <a:buSzPts val="3200"/>
              <a:buFont typeface="Arial"/>
              <a:buChar char="•"/>
            </a:pPr>
            <a:r>
              <a:rPr lang="en-US"/>
              <a:t>• The film went into wide release on January 23, 1943.</a:t>
            </a:r>
            <a:endParaRPr/>
          </a:p>
          <a:p>
            <a:pPr marL="342900" indent="-342900">
              <a:spcBef>
                <a:spcPts val="640"/>
              </a:spcBef>
              <a:buClr>
                <a:schemeClr val="dk1"/>
              </a:buClr>
              <a:buSzPts val="3200"/>
              <a:buFont typeface="Arial"/>
              <a:buChar char="•"/>
            </a:pPr>
            <a:r>
              <a:rPr lang="en-US"/>
              <a:t> MANY of the supporting actors (and extras) were recent émigrés from Nazi occupied Europe.</a:t>
            </a:r>
            <a:endParaRPr/>
          </a:p>
          <a:p>
            <a:pPr marL="342900" indent="-139700">
              <a:spcBef>
                <a:spcPts val="640"/>
              </a:spcBef>
              <a:buClr>
                <a:schemeClr val="dk1"/>
              </a:buClr>
              <a:buSzPts val="3200"/>
              <a:buNone/>
            </a:pPr>
            <a:endParaRPr/>
          </a:p>
        </p:txBody>
      </p:sp>
    </p:spTree>
    <p:extLst>
      <p:ext uri="{BB962C8B-B14F-4D97-AF65-F5344CB8AC3E}">
        <p14:creationId xmlns:p14="http://schemas.microsoft.com/office/powerpoint/2010/main" val="809515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65"/>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buSzPts val="4400"/>
            </a:pPr>
            <a:r>
              <a:rPr lang="en-US"/>
              <a:t>Casablanca…strange but true</a:t>
            </a:r>
            <a:endParaRPr/>
          </a:p>
        </p:txBody>
      </p:sp>
      <p:sp>
        <p:nvSpPr>
          <p:cNvPr id="447" name="Google Shape;447;p65"/>
          <p:cNvSpPr txBox="1">
            <a:spLocks noGrp="1"/>
          </p:cNvSpPr>
          <p:nvPr>
            <p:ph type="body" idx="1"/>
          </p:nvPr>
        </p:nvSpPr>
        <p:spPr>
          <a:xfrm>
            <a:off x="1981200" y="1600201"/>
            <a:ext cx="8229600" cy="4525963"/>
          </a:xfrm>
          <a:prstGeom prst="rect">
            <a:avLst/>
          </a:prstGeom>
          <a:noFill/>
          <a:ln>
            <a:noFill/>
          </a:ln>
        </p:spPr>
        <p:txBody>
          <a:bodyPr spcFirstLastPara="1" vert="horz" wrap="square" lIns="91425" tIns="45700" rIns="91425" bIns="45700" rtlCol="0" anchor="t" anchorCtr="0">
            <a:noAutofit/>
          </a:bodyPr>
          <a:lstStyle/>
          <a:p>
            <a:pPr marL="342900" indent="-342900">
              <a:lnSpc>
                <a:spcPct val="80000"/>
              </a:lnSpc>
              <a:spcBef>
                <a:spcPts val="0"/>
              </a:spcBef>
              <a:buClr>
                <a:schemeClr val="dk1"/>
              </a:buClr>
              <a:buSzPts val="1520"/>
            </a:pPr>
            <a:r>
              <a:rPr lang="en-US" sz="1520"/>
              <a:t> "</a:t>
            </a:r>
            <a:r>
              <a:rPr lang="en-US" sz="2327"/>
              <a:t>As Time Goes By" was written by Herman Hupfeld  and debuted in 1931's Broadway show "Everybody's Welcome." </a:t>
            </a:r>
            <a:endParaRPr sz="2327"/>
          </a:p>
          <a:p>
            <a:pPr marL="342900" indent="-342900">
              <a:lnSpc>
                <a:spcPct val="80000"/>
              </a:lnSpc>
              <a:spcBef>
                <a:spcPts val="465"/>
              </a:spcBef>
              <a:buClr>
                <a:schemeClr val="dk1"/>
              </a:buClr>
              <a:buSzPts val="2327"/>
            </a:pPr>
            <a:r>
              <a:rPr lang="en-US" sz="2327"/>
              <a:t>It had been a personal favorite of  playwright &amp; high school teacher Murray Burnett  who, seven years later, visited Vienna just after the  Nazis had entered. </a:t>
            </a:r>
            <a:endParaRPr sz="2327"/>
          </a:p>
          <a:p>
            <a:pPr marL="342900" indent="-342900">
              <a:lnSpc>
                <a:spcPct val="80000"/>
              </a:lnSpc>
              <a:spcBef>
                <a:spcPts val="465"/>
              </a:spcBef>
              <a:buClr>
                <a:schemeClr val="dk1"/>
              </a:buClr>
              <a:buSzPts val="2327"/>
            </a:pPr>
            <a:r>
              <a:rPr lang="en-US" sz="2327"/>
              <a:t>After visiting a cafe in south  France where a black pianist had entertained a mixed  crowd of Nazis, French and refugees, Burnett was inspired to write the melodrama "Everybody Comes To Rick's.”</a:t>
            </a:r>
            <a:endParaRPr sz="2327"/>
          </a:p>
          <a:p>
            <a:pPr marL="342900" indent="-342900">
              <a:lnSpc>
                <a:spcPct val="80000"/>
              </a:lnSpc>
              <a:spcBef>
                <a:spcPts val="465"/>
              </a:spcBef>
              <a:buClr>
                <a:schemeClr val="dk1"/>
              </a:buClr>
              <a:buSzPts val="2327"/>
            </a:pPr>
            <a:r>
              <a:rPr lang="en-US" sz="2327"/>
              <a:t>Rick never says "Play it again, Sam." He says: "You  played it for her, you can play it for me. Play it!." </a:t>
            </a:r>
            <a:endParaRPr/>
          </a:p>
          <a:p>
            <a:pPr marL="342900" indent="-342900">
              <a:lnSpc>
                <a:spcPct val="80000"/>
              </a:lnSpc>
              <a:spcBef>
                <a:spcPts val="465"/>
              </a:spcBef>
              <a:buClr>
                <a:schemeClr val="dk1"/>
              </a:buClr>
              <a:buSzPts val="2327"/>
            </a:pPr>
            <a:r>
              <a:rPr lang="en-US" sz="2327"/>
              <a:t>Sam was a professional drummer who faked playing the piano.</a:t>
            </a:r>
            <a:endParaRPr sz="2327"/>
          </a:p>
        </p:txBody>
      </p:sp>
    </p:spTree>
    <p:extLst>
      <p:ext uri="{BB962C8B-B14F-4D97-AF65-F5344CB8AC3E}">
        <p14:creationId xmlns:p14="http://schemas.microsoft.com/office/powerpoint/2010/main" val="4085837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66"/>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buSzPts val="4400"/>
            </a:pPr>
            <a:r>
              <a:rPr lang="en-US"/>
              <a:t>Fun Facts:  The Airport Scene</a:t>
            </a:r>
            <a:endParaRPr/>
          </a:p>
        </p:txBody>
      </p:sp>
      <p:sp>
        <p:nvSpPr>
          <p:cNvPr id="453" name="Google Shape;453;p66"/>
          <p:cNvSpPr txBox="1">
            <a:spLocks noGrp="1"/>
          </p:cNvSpPr>
          <p:nvPr>
            <p:ph type="body" idx="1"/>
          </p:nvPr>
        </p:nvSpPr>
        <p:spPr>
          <a:xfrm>
            <a:off x="1981200" y="1600201"/>
            <a:ext cx="8229600" cy="4525963"/>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dk1"/>
              </a:buClr>
              <a:buSzPts val="3200"/>
            </a:pPr>
            <a:r>
              <a:rPr lang="en-US" dirty="0"/>
              <a:t>The budget was so small they couldn't use a real plane in the background in the airport scene, which was filmed on a studio sound stage. Instead, it is a small cardboard cutout. To give the illusion that the plane was full-sized, they used </a:t>
            </a:r>
            <a:r>
              <a:rPr lang="en-US" dirty="0" smtClean="0"/>
              <a:t>little people </a:t>
            </a:r>
            <a:r>
              <a:rPr lang="en-US" dirty="0"/>
              <a:t>to portray the crew preparing the plane for take-off.</a:t>
            </a:r>
            <a:endParaRPr dirty="0"/>
          </a:p>
        </p:txBody>
      </p:sp>
    </p:spTree>
    <p:extLst>
      <p:ext uri="{BB962C8B-B14F-4D97-AF65-F5344CB8AC3E}">
        <p14:creationId xmlns:p14="http://schemas.microsoft.com/office/powerpoint/2010/main" val="21141243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67"/>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buSzPts val="4400"/>
            </a:pPr>
            <a:endParaRPr/>
          </a:p>
        </p:txBody>
      </p:sp>
      <p:pic>
        <p:nvPicPr>
          <p:cNvPr id="459" name="Google Shape;459;p67"/>
          <p:cNvPicPr preferRelativeResize="0">
            <a:picLocks noGrp="1"/>
          </p:cNvPicPr>
          <p:nvPr>
            <p:ph type="body" idx="1"/>
          </p:nvPr>
        </p:nvPicPr>
        <p:blipFill rotWithShape="1">
          <a:blip r:embed="rId3">
            <a:alphaModFix/>
          </a:blip>
          <a:srcRect/>
          <a:stretch/>
        </p:blipFill>
        <p:spPr>
          <a:xfrm>
            <a:off x="2324100" y="533400"/>
            <a:ext cx="7543800" cy="5667280"/>
          </a:xfrm>
          <a:prstGeom prst="rect">
            <a:avLst/>
          </a:prstGeom>
          <a:noFill/>
          <a:ln>
            <a:noFill/>
          </a:ln>
        </p:spPr>
      </p:pic>
    </p:spTree>
    <p:extLst>
      <p:ext uri="{BB962C8B-B14F-4D97-AF65-F5344CB8AC3E}">
        <p14:creationId xmlns:p14="http://schemas.microsoft.com/office/powerpoint/2010/main" val="12476546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68"/>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buSzPts val="4400"/>
            </a:pPr>
            <a:endParaRPr/>
          </a:p>
        </p:txBody>
      </p:sp>
      <p:pic>
        <p:nvPicPr>
          <p:cNvPr id="465" name="Google Shape;465;p68"/>
          <p:cNvPicPr preferRelativeResize="0">
            <a:picLocks noGrp="1"/>
          </p:cNvPicPr>
          <p:nvPr>
            <p:ph type="body" idx="1"/>
          </p:nvPr>
        </p:nvPicPr>
        <p:blipFill rotWithShape="1">
          <a:blip r:embed="rId3">
            <a:alphaModFix/>
          </a:blip>
          <a:srcRect/>
          <a:stretch/>
        </p:blipFill>
        <p:spPr>
          <a:xfrm>
            <a:off x="2133600" y="381000"/>
            <a:ext cx="8229600" cy="6007608"/>
          </a:xfrm>
          <a:prstGeom prst="rect">
            <a:avLst/>
          </a:prstGeom>
          <a:noFill/>
          <a:ln>
            <a:noFill/>
          </a:ln>
        </p:spPr>
      </p:pic>
    </p:spTree>
    <p:extLst>
      <p:ext uri="{BB962C8B-B14F-4D97-AF65-F5344CB8AC3E}">
        <p14:creationId xmlns:p14="http://schemas.microsoft.com/office/powerpoint/2010/main" val="11276058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69"/>
          <p:cNvSpPr txBox="1">
            <a:spLocks noGrp="1"/>
          </p:cNvSpPr>
          <p:nvPr>
            <p:ph type="title"/>
          </p:nvPr>
        </p:nvSpPr>
        <p:spPr>
          <a:xfrm>
            <a:off x="1981200" y="609600"/>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pPr>
            <a:r>
              <a:rPr lang="en-US"/>
              <a:t>Carrotblanca</a:t>
            </a:r>
            <a:br>
              <a:rPr lang="en-US"/>
            </a:br>
            <a:r>
              <a:rPr lang="en-US" u="sng">
                <a:solidFill>
                  <a:schemeClr val="hlink"/>
                </a:solidFill>
                <a:hlinkClick r:id="rId3"/>
              </a:rPr>
              <a:t>https://www.youtube.com/watch?v=AdpsiWeKx_A</a:t>
            </a:r>
            <a:endParaRPr/>
          </a:p>
        </p:txBody>
      </p:sp>
      <p:sp>
        <p:nvSpPr>
          <p:cNvPr id="471" name="Google Shape;471;p69"/>
          <p:cNvSpPr txBox="1">
            <a:spLocks noGrp="1"/>
          </p:cNvSpPr>
          <p:nvPr>
            <p:ph type="body" idx="1"/>
          </p:nvPr>
        </p:nvSpPr>
        <p:spPr>
          <a:xfrm>
            <a:off x="1981200" y="1600201"/>
            <a:ext cx="8229600" cy="4525963"/>
          </a:xfrm>
          <a:prstGeom prst="rect">
            <a:avLst/>
          </a:prstGeom>
          <a:noFill/>
          <a:ln>
            <a:noFill/>
          </a:ln>
        </p:spPr>
        <p:txBody>
          <a:bodyPr spcFirstLastPara="1" vert="horz" wrap="square" lIns="91425" tIns="45700" rIns="91425" bIns="45700" rtlCol="0" anchor="t" anchorCtr="0">
            <a:noAutofit/>
          </a:bodyPr>
          <a:lstStyle/>
          <a:p>
            <a:pPr marL="342900" indent="-139700">
              <a:spcBef>
                <a:spcPts val="0"/>
              </a:spcBef>
              <a:buClr>
                <a:schemeClr val="dk1"/>
              </a:buClr>
              <a:buSzPts val="3200"/>
              <a:buNone/>
            </a:pPr>
            <a:endParaRPr/>
          </a:p>
          <a:p>
            <a:pPr marL="342900" indent="-139700">
              <a:spcBef>
                <a:spcPts val="640"/>
              </a:spcBef>
              <a:buClr>
                <a:schemeClr val="dk1"/>
              </a:buClr>
              <a:buSzPts val="3200"/>
              <a:buNone/>
            </a:pPr>
            <a:endParaRPr/>
          </a:p>
          <a:p>
            <a:pPr marL="342900" indent="-139700">
              <a:spcBef>
                <a:spcPts val="640"/>
              </a:spcBef>
              <a:buClr>
                <a:schemeClr val="dk1"/>
              </a:buClr>
              <a:buSzPts val="3200"/>
              <a:buNone/>
            </a:pPr>
            <a:endParaRPr/>
          </a:p>
          <a:p>
            <a:pPr marL="342900" indent="-139700">
              <a:spcBef>
                <a:spcPts val="640"/>
              </a:spcBef>
              <a:buClr>
                <a:schemeClr val="dk1"/>
              </a:buClr>
              <a:buSzPts val="3200"/>
              <a:buNone/>
            </a:pPr>
            <a:endParaRPr/>
          </a:p>
          <a:p>
            <a:pPr marL="342900" indent="-139700">
              <a:spcBef>
                <a:spcPts val="640"/>
              </a:spcBef>
              <a:buClr>
                <a:schemeClr val="dk1"/>
              </a:buClr>
              <a:buSzPts val="3200"/>
              <a:buNone/>
            </a:pPr>
            <a:endParaRPr/>
          </a:p>
          <a:p>
            <a:pPr marL="342900" indent="-139700">
              <a:spcBef>
                <a:spcPts val="640"/>
              </a:spcBef>
              <a:buClr>
                <a:schemeClr val="dk1"/>
              </a:buClr>
              <a:buSzPts val="3200"/>
              <a:buNone/>
            </a:pPr>
            <a:endParaRPr/>
          </a:p>
          <a:p>
            <a:pPr marL="342900" indent="-139700">
              <a:spcBef>
                <a:spcPts val="640"/>
              </a:spcBef>
              <a:buClr>
                <a:schemeClr val="dk1"/>
              </a:buClr>
              <a:buSzPts val="3200"/>
              <a:buNone/>
            </a:pPr>
            <a:endParaRPr/>
          </a:p>
          <a:p>
            <a:pPr marL="342900" indent="-139700">
              <a:spcBef>
                <a:spcPts val="640"/>
              </a:spcBef>
              <a:buClr>
                <a:schemeClr val="dk1"/>
              </a:buClr>
              <a:buSzPts val="3200"/>
              <a:buNone/>
            </a:pPr>
            <a:endParaRPr/>
          </a:p>
        </p:txBody>
      </p:sp>
      <p:pic>
        <p:nvPicPr>
          <p:cNvPr id="472" name="Google Shape;472;p69"/>
          <p:cNvPicPr preferRelativeResize="0"/>
          <p:nvPr/>
        </p:nvPicPr>
        <p:blipFill rotWithShape="1">
          <a:blip r:embed="rId4">
            <a:alphaModFix/>
          </a:blip>
          <a:srcRect/>
          <a:stretch/>
        </p:blipFill>
        <p:spPr>
          <a:xfrm>
            <a:off x="2819401" y="2430319"/>
            <a:ext cx="6623755" cy="3725863"/>
          </a:xfrm>
          <a:prstGeom prst="rect">
            <a:avLst/>
          </a:prstGeom>
          <a:noFill/>
          <a:ln>
            <a:noFill/>
          </a:ln>
        </p:spPr>
      </p:pic>
    </p:spTree>
    <p:extLst>
      <p:ext uri="{BB962C8B-B14F-4D97-AF65-F5344CB8AC3E}">
        <p14:creationId xmlns:p14="http://schemas.microsoft.com/office/powerpoint/2010/main" val="7746395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70"/>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pPr>
            <a:endParaRPr/>
          </a:p>
        </p:txBody>
      </p:sp>
      <p:pic>
        <p:nvPicPr>
          <p:cNvPr id="478" name="Google Shape;478;p70"/>
          <p:cNvPicPr preferRelativeResize="0">
            <a:picLocks noGrp="1"/>
          </p:cNvPicPr>
          <p:nvPr>
            <p:ph type="body" idx="1"/>
          </p:nvPr>
        </p:nvPicPr>
        <p:blipFill rotWithShape="1">
          <a:blip r:embed="rId3">
            <a:alphaModFix/>
          </a:blip>
          <a:srcRect/>
          <a:stretch/>
        </p:blipFill>
        <p:spPr>
          <a:xfrm>
            <a:off x="1524000" y="0"/>
            <a:ext cx="9144000" cy="6858000"/>
          </a:xfrm>
          <a:prstGeom prst="rect">
            <a:avLst/>
          </a:prstGeom>
          <a:noFill/>
          <a:ln>
            <a:noFill/>
          </a:ln>
        </p:spPr>
      </p:pic>
    </p:spTree>
    <p:extLst>
      <p:ext uri="{BB962C8B-B14F-4D97-AF65-F5344CB8AC3E}">
        <p14:creationId xmlns:p14="http://schemas.microsoft.com/office/powerpoint/2010/main" val="2136802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466447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903</Words>
  <Application>Microsoft Office PowerPoint</Application>
  <PresentationFormat>Widescreen</PresentationFormat>
  <Paragraphs>71</Paragraphs>
  <Slides>31</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Comic Sans MS</vt:lpstr>
      <vt:lpstr>Quintessential</vt:lpstr>
      <vt:lpstr>Office Theme</vt:lpstr>
      <vt:lpstr>A “War Film”- Casablanca</vt:lpstr>
      <vt:lpstr>A War Film continued…</vt:lpstr>
      <vt:lpstr>Historical Background Relevant to Casablanca</vt:lpstr>
      <vt:lpstr>PowerPoint Presentation</vt:lpstr>
      <vt:lpstr>Events in France and North Africa Leading up to the film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International Affairs</vt:lpstr>
      <vt:lpstr>Casablanca</vt:lpstr>
      <vt:lpstr>Film Noir</vt:lpstr>
      <vt:lpstr>PowerPoint Presentation</vt:lpstr>
      <vt:lpstr>PowerPoint Presentation</vt:lpstr>
      <vt:lpstr>PowerPoint Presentation</vt:lpstr>
      <vt:lpstr>PowerPoint Presentation</vt:lpstr>
      <vt:lpstr>PowerPoint Presentation</vt:lpstr>
      <vt:lpstr>Fun Facts on Casablanca</vt:lpstr>
      <vt:lpstr>Casablanca…strange but true</vt:lpstr>
      <vt:lpstr>Fun Facts:  The Airport Scene</vt:lpstr>
      <vt:lpstr>PowerPoint Presentation</vt:lpstr>
      <vt:lpstr>PowerPoint Presentation</vt:lpstr>
      <vt:lpstr>Carrotblanca https://www.youtube.com/watch?v=AdpsiWeKx_A</vt:lpstr>
      <vt:lpstr>PowerPoint Presentation</vt:lpstr>
      <vt:lpstr>PowerPoint Presentation</vt:lpstr>
    </vt:vector>
  </TitlesOfParts>
  <Company>GCBE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Perry</dc:creator>
  <cp:lastModifiedBy>James Perry</cp:lastModifiedBy>
  <cp:revision>3</cp:revision>
  <dcterms:created xsi:type="dcterms:W3CDTF">2021-01-05T13:41:23Z</dcterms:created>
  <dcterms:modified xsi:type="dcterms:W3CDTF">2021-01-08T14:33:30Z</dcterms:modified>
</cp:coreProperties>
</file>