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7" r:id="rId4"/>
    <p:sldId id="260" r:id="rId5"/>
    <p:sldId id="261" r:id="rId6"/>
    <p:sldId id="266" r:id="rId7"/>
    <p:sldId id="259" r:id="rId8"/>
    <p:sldId id="268" r:id="rId9"/>
    <p:sldId id="263" r:id="rId10"/>
    <p:sldId id="262" r:id="rId11"/>
    <p:sldId id="269" r:id="rId12"/>
    <p:sldId id="264" r:id="rId13"/>
    <p:sldId id="270" r:id="rId14"/>
    <p:sldId id="271" r:id="rId15"/>
    <p:sldId id="273" r:id="rId16"/>
    <p:sldId id="272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50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522E2-9AAC-4A31-8C9D-EA848E205726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CF29-8CF6-42FF-A3CB-90D1D7E06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073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522E2-9AAC-4A31-8C9D-EA848E205726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CF29-8CF6-42FF-A3CB-90D1D7E06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517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522E2-9AAC-4A31-8C9D-EA848E205726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CF29-8CF6-42FF-A3CB-90D1D7E06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376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522E2-9AAC-4A31-8C9D-EA848E205726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CF29-8CF6-42FF-A3CB-90D1D7E06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939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522E2-9AAC-4A31-8C9D-EA848E205726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CF29-8CF6-42FF-A3CB-90D1D7E06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80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522E2-9AAC-4A31-8C9D-EA848E205726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CF29-8CF6-42FF-A3CB-90D1D7E06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683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522E2-9AAC-4A31-8C9D-EA848E205726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CF29-8CF6-42FF-A3CB-90D1D7E06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79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522E2-9AAC-4A31-8C9D-EA848E205726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CF29-8CF6-42FF-A3CB-90D1D7E06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374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522E2-9AAC-4A31-8C9D-EA848E205726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CF29-8CF6-42FF-A3CB-90D1D7E06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108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522E2-9AAC-4A31-8C9D-EA848E205726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CF29-8CF6-42FF-A3CB-90D1D7E06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27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522E2-9AAC-4A31-8C9D-EA848E205726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CF29-8CF6-42FF-A3CB-90D1D7E06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4629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604B6-8887-4AC2-B20D-027F0E1AAA0C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9C72F-1822-4A79-BF9F-A5EB5194EE44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4194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0FD8B-4CC3-405E-9A86-A104785F43B9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B7FB9-FE58-45CB-9665-D82BB173A4CF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819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AFA5C-D37B-4707-9BD2-C1BB6E03E748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13901-0FAC-4B38-B057-4929CE906FD9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157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65C9B-A4DF-4DC6-B9CD-AEB2ECADD216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8C4B9-530A-4062-9C86-E0C87351D445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6037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A46E3-598F-4316-84C8-98E27DC26BFA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2D333-7B4A-48A5-AB89-B854E1CA6D8E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720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C28F6-3AAE-40F3-BBDF-CA064ADEF060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51DF0-B7BE-4767-A8F7-BD8620E16A6A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6212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92F7C-ADD0-403D-A7F2-CF2952D2C952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16329-1664-449F-A356-44833AA7D106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0798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5BF5B-60FB-4C44-B559-9E904F31EDB9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BD2B1-0BB2-4A5B-905E-7339C9CF1B62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338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B1BBF-1939-464F-9185-C8B7C8E86674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4499F-0FD2-43A6-98D6-562CBD014DF2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4899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6B655-C6D2-473B-908A-535D969D875F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A78AD-C07E-4221-A2C2-3543EB2FF222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0400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BE80F-AE4B-450A-A3FE-2B2037FCC69F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C993A-FC3A-4A17-A43D-729A341C9207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4844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14A22-50F1-4693-9941-39845A99A75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E8AD1-8F87-400B-989A-D308073AB61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070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BD2E3-32BE-489D-BA4D-5304B5EF6AC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DF3E7-C6C1-43AA-99DE-43C8FECD9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9867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3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7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1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2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27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3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A7EED-622C-4F12-84F4-1B3E5292460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BC3FA-27D7-414E-954A-72102D4EE6F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6061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E4C8C-9ABB-4DFF-A211-1182FD41C24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52425-23AF-4C61-827B-5690A9C3DE8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2675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9" indent="0">
              <a:buNone/>
              <a:defRPr sz="2000" b="1"/>
            </a:lvl2pPr>
            <a:lvl3pPr marL="914079" indent="0">
              <a:buNone/>
              <a:defRPr sz="1800" b="1"/>
            </a:lvl3pPr>
            <a:lvl4pPr marL="1371119" indent="0">
              <a:buNone/>
              <a:defRPr sz="1600" b="1"/>
            </a:lvl4pPr>
            <a:lvl5pPr marL="1828159" indent="0">
              <a:buNone/>
              <a:defRPr sz="1600" b="1"/>
            </a:lvl5pPr>
            <a:lvl6pPr marL="2285199" indent="0">
              <a:buNone/>
              <a:defRPr sz="1600" b="1"/>
            </a:lvl6pPr>
            <a:lvl7pPr marL="2742237" indent="0">
              <a:buNone/>
              <a:defRPr sz="1600" b="1"/>
            </a:lvl7pPr>
            <a:lvl8pPr marL="3199278" indent="0">
              <a:buNone/>
              <a:defRPr sz="1600" b="1"/>
            </a:lvl8pPr>
            <a:lvl9pPr marL="365631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9" indent="0">
              <a:buNone/>
              <a:defRPr sz="2000" b="1"/>
            </a:lvl2pPr>
            <a:lvl3pPr marL="914079" indent="0">
              <a:buNone/>
              <a:defRPr sz="1800" b="1"/>
            </a:lvl3pPr>
            <a:lvl4pPr marL="1371119" indent="0">
              <a:buNone/>
              <a:defRPr sz="1600" b="1"/>
            </a:lvl4pPr>
            <a:lvl5pPr marL="1828159" indent="0">
              <a:buNone/>
              <a:defRPr sz="1600" b="1"/>
            </a:lvl5pPr>
            <a:lvl6pPr marL="2285199" indent="0">
              <a:buNone/>
              <a:defRPr sz="1600" b="1"/>
            </a:lvl6pPr>
            <a:lvl7pPr marL="2742237" indent="0">
              <a:buNone/>
              <a:defRPr sz="1600" b="1"/>
            </a:lvl7pPr>
            <a:lvl8pPr marL="3199278" indent="0">
              <a:buNone/>
              <a:defRPr sz="1600" b="1"/>
            </a:lvl8pPr>
            <a:lvl9pPr marL="365631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E21AD-F9AB-45C0-8E0A-30DBF1346ED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7CA47-C9B9-48DD-9ED8-D20F2EDEAF0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4426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687FE-9A01-45E3-8208-B780076C57E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D9779-3189-420F-A98D-4127265759A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0558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A71CE-5C46-4D33-91C3-05A88019BF6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78F5F-476E-4DE5-B43E-BA1BA8A5E15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8514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39" indent="0">
              <a:buNone/>
              <a:defRPr sz="1200"/>
            </a:lvl2pPr>
            <a:lvl3pPr marL="914079" indent="0">
              <a:buNone/>
              <a:defRPr sz="1000"/>
            </a:lvl3pPr>
            <a:lvl4pPr marL="1371119" indent="0">
              <a:buNone/>
              <a:defRPr sz="900"/>
            </a:lvl4pPr>
            <a:lvl5pPr marL="1828159" indent="0">
              <a:buNone/>
              <a:defRPr sz="900"/>
            </a:lvl5pPr>
            <a:lvl6pPr marL="2285199" indent="0">
              <a:buNone/>
              <a:defRPr sz="900"/>
            </a:lvl6pPr>
            <a:lvl7pPr marL="2742237" indent="0">
              <a:buNone/>
              <a:defRPr sz="900"/>
            </a:lvl7pPr>
            <a:lvl8pPr marL="3199278" indent="0">
              <a:buNone/>
              <a:defRPr sz="900"/>
            </a:lvl8pPr>
            <a:lvl9pPr marL="3656316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E6556-0DA4-48CF-BE25-F317D2F9F42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EB483-3285-4920-ACE7-13076102F17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405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39" indent="0">
              <a:buNone/>
              <a:defRPr sz="2800"/>
            </a:lvl2pPr>
            <a:lvl3pPr marL="914079" indent="0">
              <a:buNone/>
              <a:defRPr sz="2400"/>
            </a:lvl3pPr>
            <a:lvl4pPr marL="1371119" indent="0">
              <a:buNone/>
              <a:defRPr sz="2000"/>
            </a:lvl4pPr>
            <a:lvl5pPr marL="1828159" indent="0">
              <a:buNone/>
              <a:defRPr sz="2000"/>
            </a:lvl5pPr>
            <a:lvl6pPr marL="2285199" indent="0">
              <a:buNone/>
              <a:defRPr sz="2000"/>
            </a:lvl6pPr>
            <a:lvl7pPr marL="2742237" indent="0">
              <a:buNone/>
              <a:defRPr sz="2000"/>
            </a:lvl7pPr>
            <a:lvl8pPr marL="3199278" indent="0">
              <a:buNone/>
              <a:defRPr sz="2000"/>
            </a:lvl8pPr>
            <a:lvl9pPr marL="3656316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39" indent="0">
              <a:buNone/>
              <a:defRPr sz="1200"/>
            </a:lvl2pPr>
            <a:lvl3pPr marL="914079" indent="0">
              <a:buNone/>
              <a:defRPr sz="1000"/>
            </a:lvl3pPr>
            <a:lvl4pPr marL="1371119" indent="0">
              <a:buNone/>
              <a:defRPr sz="900"/>
            </a:lvl4pPr>
            <a:lvl5pPr marL="1828159" indent="0">
              <a:buNone/>
              <a:defRPr sz="900"/>
            </a:lvl5pPr>
            <a:lvl6pPr marL="2285199" indent="0">
              <a:buNone/>
              <a:defRPr sz="900"/>
            </a:lvl6pPr>
            <a:lvl7pPr marL="2742237" indent="0">
              <a:buNone/>
              <a:defRPr sz="900"/>
            </a:lvl7pPr>
            <a:lvl8pPr marL="3199278" indent="0">
              <a:buNone/>
              <a:defRPr sz="900"/>
            </a:lvl8pPr>
            <a:lvl9pPr marL="3656316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01050-8BB1-4B5B-B079-730B04D775B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4BAAD-16AF-4C4E-B49A-1FFD0A85EC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8011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A143E-CD30-4DE3-9909-0600670A42A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6B9EC-F6DF-4823-ADF4-FB5D5B9AE4E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7319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5BF77-036A-4F70-BEC1-7231CA226B6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3A49F-8B6F-40DD-AFBD-C69FF8E7C9F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045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522E2-9AAC-4A31-8C9D-EA848E205726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CCF29-8CF6-42FF-A3CB-90D1D7E06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685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80209F-E67E-498D-A74B-90A1F6C25276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8DA26FF-801C-428F-A5CF-312A51AB5323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2258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4" rIns="91407" bIns="457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07" tIns="45704" rIns="91407" bIns="45704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9F3415F-991A-4EFC-9C05-442188433AC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07" tIns="45704" rIns="91407" bIns="45704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07" tIns="45704" rIns="91407" bIns="45704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B09C156-AB61-493A-9E43-40F4B181232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5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3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07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11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15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780" indent="-34278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89" indent="-2856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599" indent="-22851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38" indent="-22851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678" indent="-22851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718" indent="-228519" algn="l" defTabSz="91407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58" indent="-228519" algn="l" defTabSz="91407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97" indent="-228519" algn="l" defTabSz="91407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837" indent="-228519" algn="l" defTabSz="91407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9" algn="l" defTabSz="9140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79" algn="l" defTabSz="9140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19" algn="l" defTabSz="9140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59" algn="l" defTabSz="9140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99" algn="l" defTabSz="9140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37" algn="l" defTabSz="9140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78" algn="l" defTabSz="9140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16" algn="l" defTabSz="9140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://www.teacherspayteachers.com/Store/Students-Of-History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acherspayteachers.com/Store/Students-Of-History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hyperlink" Target="http://www.teacherspayteachers.com/Store/Students-Of-History" TargetMode="External"/><Relationship Id="rId7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cristina1395.files.wordpress.com/2014/06/french_n_indian_war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 trans="39000" size="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17013" cy="685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493" y="6488668"/>
            <a:ext cx="91170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hlinkClick r:id="rId4"/>
              </a:rPr>
              <a:t>http://www.teacherspayteachers.com/Store/Students-Of-History/</a:t>
            </a:r>
            <a:endParaRPr lang="en-US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" t="7828" r="2027" b="21802"/>
          <a:stretch/>
        </p:blipFill>
        <p:spPr bwMode="auto">
          <a:xfrm>
            <a:off x="-1" y="970128"/>
            <a:ext cx="9103520" cy="2265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https://cristina1395.files.wordpress.com/2014/06/french_n_indian_war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417" b="50000" l="68495" r="78370">
                        <a14:foregroundMark x1="69906" y1="46667" x2="73197" y2="40625"/>
                        <a14:foregroundMark x1="73511" y1="44583" x2="73354" y2="47917"/>
                        <a14:foregroundMark x1="71787" y1="47500" x2="70376" y2="50000"/>
                        <a14:foregroundMark x1="73981" y1="41667" x2="76176" y2="40625"/>
                        <a14:foregroundMark x1="76489" y1="43750" x2="74451" y2="42083"/>
                        <a14:foregroundMark x1="69279" y1="45833" x2="69279" y2="45833"/>
                      </a14:backgroundRemoval>
                    </a14:imgEffect>
                    <a14:imgEffect>
                      <a14:artisticMarker trans="39000" size="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338" t="39562" r="20237" b="50000"/>
          <a:stretch/>
        </p:blipFill>
        <p:spPr bwMode="auto">
          <a:xfrm>
            <a:off x="6096000" y="2713630"/>
            <a:ext cx="1132764" cy="715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cristina1395.files.wordpress.com/2014/06/french_n_indian_war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000" b="50417" l="50940" r="60502">
                        <a14:foregroundMark x1="60502" y1="43125" x2="52038" y2="42083"/>
                        <a14:foregroundMark x1="56426" y1="44792" x2="55486" y2="49375"/>
                        <a14:foregroundMark x1="54389" y1="44375" x2="52978" y2="48958"/>
                        <a14:foregroundMark x1="58777" y1="41458" x2="53135" y2="40625"/>
                        <a14:foregroundMark x1="51724" y1="41042" x2="51724" y2="41042"/>
                        <a14:foregroundMark x1="59875" y1="41458" x2="59875" y2="41458"/>
                        <a14:foregroundMark x1="57837" y1="41042" x2="57837" y2="41042"/>
                        <a14:foregroundMark x1="54389" y1="40417" x2="54389" y2="40417"/>
                      </a14:backgroundRemoval>
                    </a14:imgEffect>
                    <a14:imgEffect>
                      <a14:artisticMarker trans="39000" size="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8766" r="39398" b="48102"/>
          <a:stretch/>
        </p:blipFill>
        <p:spPr bwMode="auto">
          <a:xfrm>
            <a:off x="4571999" y="2713630"/>
            <a:ext cx="966564" cy="90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38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62600" y="1027152"/>
            <a:ext cx="35052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800"/>
              </a:spcAft>
              <a:buBlip>
                <a:blip r:embed="rId2"/>
              </a:buBlip>
            </a:pPr>
            <a:r>
              <a:rPr lang="en-US" sz="3200" b="1" dirty="0"/>
              <a:t>Long-standing rivalry between France &amp; England</a:t>
            </a:r>
          </a:p>
          <a:p>
            <a:pPr marL="457200" indent="-457200">
              <a:spcAft>
                <a:spcPts val="1800"/>
              </a:spcAft>
              <a:buBlip>
                <a:blip r:embed="rId2"/>
              </a:buBlip>
            </a:pPr>
            <a:r>
              <a:rPr lang="en-US" sz="3200" b="1" dirty="0"/>
              <a:t>War fought in Europe from 1754-1763</a:t>
            </a:r>
          </a:p>
          <a:p>
            <a:pPr marL="457200" indent="-457200">
              <a:spcAft>
                <a:spcPts val="1800"/>
              </a:spcAft>
              <a:buBlip>
                <a:blip r:embed="rId2"/>
              </a:buBlip>
            </a:pPr>
            <a:r>
              <a:rPr lang="en-US" sz="3200" b="1" dirty="0"/>
              <a:t>Also known as the Seven Years’ War</a:t>
            </a:r>
          </a:p>
        </p:txBody>
      </p:sp>
      <p:pic>
        <p:nvPicPr>
          <p:cNvPr id="5" name="Picture 12" descr="NoAmer-1750"/>
          <p:cNvPicPr>
            <a:picLocks noChangeAspect="1" noChangeArrowheads="1"/>
          </p:cNvPicPr>
          <p:nvPr/>
        </p:nvPicPr>
        <p:blipFill rotWithShape="1">
          <a:blip r:embed="rId3">
            <a:lum bright="-12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3" t="663" r="1984"/>
          <a:stretch/>
        </p:blipFill>
        <p:spPr bwMode="auto">
          <a:xfrm>
            <a:off x="76200" y="982977"/>
            <a:ext cx="5486400" cy="579882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0" t="7693" r="14359" b="25488"/>
          <a:stretch/>
        </p:blipFill>
        <p:spPr bwMode="auto">
          <a:xfrm>
            <a:off x="-1" y="0"/>
            <a:ext cx="5390867" cy="1323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39134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620" b="34098"/>
          <a:stretch/>
        </p:blipFill>
        <p:spPr bwMode="auto">
          <a:xfrm>
            <a:off x="-380999" y="-152400"/>
            <a:ext cx="4243316" cy="1462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14" descr="OhioRiverValley-1753"/>
          <p:cNvPicPr>
            <a:picLocks noChangeAspect="1" noChangeArrowheads="1"/>
          </p:cNvPicPr>
          <p:nvPr/>
        </p:nvPicPr>
        <p:blipFill>
          <a:blip r:embed="rId3">
            <a:lum bright="-6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07846"/>
            <a:ext cx="4682079" cy="651227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95618" y="1332629"/>
            <a:ext cx="4071582" cy="426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800"/>
              </a:spcAft>
              <a:buBlip>
                <a:blip r:embed="rId4"/>
              </a:buBlip>
            </a:pPr>
            <a:r>
              <a:rPr lang="en-US" sz="3200" b="1" dirty="0"/>
              <a:t>English concerned about French Forts being built by in the Ohio River Valley</a:t>
            </a:r>
          </a:p>
          <a:p>
            <a:pPr marL="457200" indent="-457200">
              <a:spcAft>
                <a:spcPts val="1800"/>
              </a:spcAft>
              <a:buBlip>
                <a:blip r:embed="rId4"/>
              </a:buBlip>
            </a:pPr>
            <a:r>
              <a:rPr lang="en-US" sz="3200" b="1" dirty="0"/>
              <a:t>Population of English colonies growing rapidly &amp; pushing west</a:t>
            </a:r>
          </a:p>
        </p:txBody>
      </p:sp>
    </p:spTree>
    <p:extLst>
      <p:ext uri="{BB962C8B-B14F-4D97-AF65-F5344CB8AC3E}">
        <p14:creationId xmlns:p14="http://schemas.microsoft.com/office/powerpoint/2010/main" val="40562985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upload.wikimedia.org/wikipedia/commons/thumb/c/c7/Washington_1772.jpg/640px-Washington_177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1" r="14056"/>
          <a:stretch/>
        </p:blipFill>
        <p:spPr bwMode="auto">
          <a:xfrm>
            <a:off x="4544704" y="-14785"/>
            <a:ext cx="4599296" cy="684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74" y="1259443"/>
            <a:ext cx="464592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800"/>
              </a:spcAft>
              <a:buBlip>
                <a:blip r:embed="rId3"/>
              </a:buBlip>
            </a:pPr>
            <a:r>
              <a:rPr lang="en-US" sz="2800" b="1" dirty="0"/>
              <a:t>Young Major George Washington leads a small force into Ohio in 1754</a:t>
            </a:r>
          </a:p>
          <a:p>
            <a:pPr marL="457200" indent="-457200">
              <a:spcAft>
                <a:spcPts val="1800"/>
              </a:spcAft>
              <a:buBlip>
                <a:blip r:embed="rId3"/>
              </a:buBlip>
            </a:pPr>
            <a:r>
              <a:rPr lang="en-US" sz="2800" b="1" dirty="0"/>
              <a:t>Hoped to capture the French Fort Duquesne but defeated and forced to retreat &amp; build Fort Necessity</a:t>
            </a:r>
          </a:p>
          <a:p>
            <a:pPr marL="457200" indent="-457200">
              <a:spcAft>
                <a:spcPts val="1800"/>
              </a:spcAft>
              <a:buBlip>
                <a:blip r:embed="rId3"/>
              </a:buBlip>
            </a:pPr>
            <a:r>
              <a:rPr lang="en-US" sz="2800" b="1" dirty="0"/>
              <a:t>Defeated by French &amp; Native Americans and forced to return to Virginia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3" t="6886" r="6932" b="31442"/>
          <a:stretch/>
        </p:blipFill>
        <p:spPr bwMode="auto">
          <a:xfrm>
            <a:off x="2275" y="-1"/>
            <a:ext cx="6322325" cy="1345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36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mages.fineartamerica.com/images-medium-large/3-edward-braddock-grang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15315"/>
            <a:ext cx="5187523" cy="656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33999" y="1259442"/>
            <a:ext cx="3810001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800"/>
              </a:spcAft>
              <a:buBlip>
                <a:blip r:embed="rId3"/>
              </a:buBlip>
            </a:pPr>
            <a:r>
              <a:rPr lang="en-US" sz="2800" b="1" dirty="0"/>
              <a:t>British send General Edward Braddock to drive the French out of the Ohio Valley in 1755</a:t>
            </a:r>
          </a:p>
          <a:p>
            <a:pPr marL="457200" indent="-457200">
              <a:spcAft>
                <a:spcPts val="1800"/>
              </a:spcAft>
              <a:buBlip>
                <a:blip r:embed="rId3"/>
              </a:buBlip>
            </a:pPr>
            <a:r>
              <a:rPr lang="en-US" sz="2800" b="1" dirty="0"/>
              <a:t>He is defeated and killed soon after by a French &amp; Indian ambush</a:t>
            </a:r>
          </a:p>
          <a:p>
            <a:pPr marL="457200" indent="-457200">
              <a:spcAft>
                <a:spcPts val="1800"/>
              </a:spcAft>
              <a:buBlip>
                <a:blip r:embed="rId3"/>
              </a:buBlip>
            </a:pPr>
            <a:r>
              <a:rPr lang="en-US" sz="2800" b="1" dirty="0"/>
              <a:t>War officially declared in 1756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" t="6867" r="4808" b="29178"/>
          <a:stretch/>
        </p:blipFill>
        <p:spPr bwMode="auto">
          <a:xfrm>
            <a:off x="2088107" y="0"/>
            <a:ext cx="7055894" cy="1419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66859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 descr="Flag France animated gif 240x180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908" y="842554"/>
            <a:ext cx="2407692" cy="1805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Real looking United Kingdom flag waving in wind moving animated gif pictur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933821"/>
            <a:ext cx="2286000" cy="1714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3" t="6867" r="5329" b="24258"/>
          <a:stretch/>
        </p:blipFill>
        <p:spPr bwMode="auto">
          <a:xfrm>
            <a:off x="0" y="0"/>
            <a:ext cx="8229600" cy="1528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09800" y="2457084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England 			     France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" y="2971800"/>
            <a:ext cx="9067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060575" algn="l"/>
                <a:tab pos="2176463" algn="l"/>
                <a:tab pos="5545138" algn="l"/>
              </a:tabLst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Allies		 Iroquois	</a:t>
            </a:r>
            <a:r>
              <a:rPr 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Algonquins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Hurons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b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</a:t>
            </a:r>
            <a:r>
              <a:rPr 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Ottowas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Colonial</a:t>
            </a:r>
          </a:p>
          <a:p>
            <a:pPr>
              <a:tabLst>
                <a:tab pos="2176463" algn="l"/>
                <a:tab pos="5545138" algn="l"/>
              </a:tabLst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Population	1,000,000	70,000</a:t>
            </a:r>
          </a:p>
          <a:p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Colonial 	Towns, trade, farms		Fur trading, missionary </a:t>
            </a:r>
          </a:p>
          <a:p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Activities	 				priests</a:t>
            </a:r>
          </a:p>
          <a:p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657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encrypted-tbn3.gstatic.com/images?q=tbn:ANd9GcRW9h-D3P-KeOuEzVnntzEAm7vonOvDTkAUt8_DzxBLAa_ytZk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53939"/>
            <a:ext cx="4152678" cy="599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6" t="9732" r="7319" b="25084"/>
          <a:stretch/>
        </p:blipFill>
        <p:spPr bwMode="auto">
          <a:xfrm>
            <a:off x="2740924" y="0"/>
            <a:ext cx="6250676" cy="1446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4648200" y="1259442"/>
            <a:ext cx="4353637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800"/>
              </a:spcAft>
              <a:buBlip>
                <a:blip r:embed="rId4"/>
              </a:buBlip>
            </a:pPr>
            <a:r>
              <a:rPr lang="en-US" sz="2800" b="1" dirty="0"/>
              <a:t>French capture British forts at Lake Ontario and Lake George</a:t>
            </a:r>
          </a:p>
          <a:p>
            <a:pPr marL="457200" indent="-457200">
              <a:spcAft>
                <a:spcPts val="1800"/>
              </a:spcAft>
              <a:buBlip>
                <a:blip r:embed="rId4"/>
              </a:buBlip>
            </a:pPr>
            <a:r>
              <a:rPr lang="en-US" sz="2800" b="1" dirty="0"/>
              <a:t>France’s Native American allies raid farms from the New York Virginia frontiers</a:t>
            </a:r>
          </a:p>
          <a:p>
            <a:pPr marL="457200" indent="-457200">
              <a:spcAft>
                <a:spcPts val="1800"/>
              </a:spcAft>
              <a:buBlip>
                <a:blip r:embed="rId4"/>
              </a:buBlip>
            </a:pPr>
            <a:r>
              <a:rPr lang="en-US" sz="2800" b="1" dirty="0"/>
              <a:t>British settlers’ farms &amp; houses burned and many families flee to the east coast</a:t>
            </a:r>
          </a:p>
        </p:txBody>
      </p:sp>
    </p:spTree>
    <p:extLst>
      <p:ext uri="{BB962C8B-B14F-4D97-AF65-F5344CB8AC3E}">
        <p14:creationId xmlns:p14="http://schemas.microsoft.com/office/powerpoint/2010/main" val="19444556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thumb/3/32/Johnson_saving_Dieskau.jpg/640px-Johnson_saving_Dieska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733" y="0"/>
            <a:ext cx="54932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6" t="9732" r="7319" b="25084"/>
          <a:stretch/>
        </p:blipFill>
        <p:spPr bwMode="auto">
          <a:xfrm>
            <a:off x="0" y="54591"/>
            <a:ext cx="6250676" cy="1446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200" y="1371600"/>
            <a:ext cx="3498333" cy="5247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800"/>
              </a:spcAft>
              <a:buBlip>
                <a:blip r:embed="rId4"/>
              </a:buBlip>
            </a:pPr>
            <a:r>
              <a:rPr lang="en-US" sz="3200" b="1" dirty="0"/>
              <a:t>France &amp; allies dominate the first 3 years of the war</a:t>
            </a:r>
          </a:p>
          <a:p>
            <a:pPr marL="457200" indent="-457200">
              <a:spcAft>
                <a:spcPts val="1800"/>
              </a:spcAft>
              <a:buBlip>
                <a:blip r:embed="rId4"/>
              </a:buBlip>
            </a:pPr>
            <a:r>
              <a:rPr lang="en-US" sz="3200" b="1" dirty="0"/>
              <a:t>Win major victories at Fort Oswego, Ticonderoga, &amp; Fort William Henry</a:t>
            </a:r>
          </a:p>
        </p:txBody>
      </p:sp>
    </p:spTree>
    <p:extLst>
      <p:ext uri="{BB962C8B-B14F-4D97-AF65-F5344CB8AC3E}">
        <p14:creationId xmlns:p14="http://schemas.microsoft.com/office/powerpoint/2010/main" val="343845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05835" y="2057400"/>
            <a:ext cx="4809565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800"/>
              </a:spcAft>
              <a:buBlip>
                <a:blip r:embed="rId2"/>
              </a:buBlip>
            </a:pPr>
            <a:r>
              <a:rPr lang="en-US" sz="3200" b="1" dirty="0"/>
              <a:t>British Foreign Minister William Pitt helps turn the tide in 1758</a:t>
            </a:r>
          </a:p>
          <a:p>
            <a:pPr marL="457200" indent="-457200">
              <a:spcAft>
                <a:spcPts val="1800"/>
              </a:spcAft>
              <a:buBlip>
                <a:blip r:embed="rId2"/>
              </a:buBlip>
            </a:pPr>
            <a:r>
              <a:rPr lang="en-US" sz="3200" b="1" dirty="0"/>
              <a:t>Makes peace with important Indian allies &amp; adopts Indian fighting strategies</a:t>
            </a:r>
          </a:p>
        </p:txBody>
      </p:sp>
      <p:pic>
        <p:nvPicPr>
          <p:cNvPr id="13314" name="Picture 2" descr="http://upload.wikimedia.org/wikipedia/commons/thumb/0/06/William_Pitt%2C_1st_Earl_of_Chatham_by_Richard_Brompton.jpg/640px-William_Pitt%2C_1st_Earl_of_Chatham_by_Richard_Brompto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2" t="4273" r="12633"/>
          <a:stretch/>
        </p:blipFill>
        <p:spPr bwMode="auto">
          <a:xfrm>
            <a:off x="76200" y="361763"/>
            <a:ext cx="3886200" cy="634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2" t="4629" r="11880" b="15135"/>
          <a:stretch/>
        </p:blipFill>
        <p:spPr bwMode="auto">
          <a:xfrm>
            <a:off x="3765175" y="0"/>
            <a:ext cx="5378825" cy="2029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309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media-cache-ec0.pinimg.com/736x/8e/6f/91/8e6f913c611b1dcf1f98aa9032ba373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9" r="7298"/>
          <a:stretch/>
        </p:blipFill>
        <p:spPr bwMode="auto">
          <a:xfrm>
            <a:off x="0" y="2406"/>
            <a:ext cx="4790364" cy="6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3" t="12331" r="5039" b="25489"/>
          <a:stretch/>
        </p:blipFill>
        <p:spPr bwMode="auto">
          <a:xfrm>
            <a:off x="2514600" y="0"/>
            <a:ext cx="6629400" cy="1309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http://media-cache-ec0.pinimg.com/736x/8e/6f/91/8e6f913c611b1dcf1f98aa9032ba373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648" b="19592" l="73492" r="865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864" t="6155" r="11853" b="78915"/>
          <a:stretch/>
        </p:blipFill>
        <p:spPr bwMode="auto">
          <a:xfrm>
            <a:off x="3532496" y="436729"/>
            <a:ext cx="955344" cy="102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953000" y="1460312"/>
            <a:ext cx="3962400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800"/>
              </a:spcAft>
              <a:buBlip>
                <a:blip r:embed="rId6"/>
              </a:buBlip>
            </a:pPr>
            <a:r>
              <a:rPr lang="en-US" sz="2800" b="1" dirty="0"/>
              <a:t>In September 1759, British General James Wolfe leads a surprise attack on Quebec </a:t>
            </a:r>
          </a:p>
          <a:p>
            <a:pPr marL="457200" indent="-457200">
              <a:spcAft>
                <a:spcPts val="1800"/>
              </a:spcAft>
              <a:buBlip>
                <a:blip r:embed="rId6"/>
              </a:buBlip>
            </a:pPr>
            <a:r>
              <a:rPr lang="en-US" sz="2800" b="1" dirty="0"/>
              <a:t>British victory at Fort Niagara cut off the French frontier forts</a:t>
            </a:r>
          </a:p>
          <a:p>
            <a:pPr marL="457200" indent="-457200">
              <a:spcAft>
                <a:spcPts val="1800"/>
              </a:spcAft>
              <a:buBlip>
                <a:blip r:embed="rId6"/>
              </a:buBlip>
            </a:pPr>
            <a:r>
              <a:rPr lang="en-US" sz="2800" b="1" dirty="0"/>
              <a:t>Leads England to eventual victory in the war</a:t>
            </a:r>
          </a:p>
        </p:txBody>
      </p:sp>
    </p:spTree>
    <p:extLst>
      <p:ext uri="{BB962C8B-B14F-4D97-AF65-F5344CB8AC3E}">
        <p14:creationId xmlns:p14="http://schemas.microsoft.com/office/powerpoint/2010/main" val="2450140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map-proclamation-lin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4" t="3228" r="3393" b="3333"/>
          <a:stretch/>
        </p:blipFill>
        <p:spPr bwMode="auto">
          <a:xfrm>
            <a:off x="3276600" y="138913"/>
            <a:ext cx="5867400" cy="669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" b="17736"/>
          <a:stretch/>
        </p:blipFill>
        <p:spPr bwMode="auto">
          <a:xfrm>
            <a:off x="0" y="-76199"/>
            <a:ext cx="9220200" cy="1555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1371600"/>
            <a:ext cx="33528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800"/>
              </a:spcAft>
              <a:buBlip>
                <a:blip r:embed="rId4"/>
              </a:buBlip>
            </a:pPr>
            <a:r>
              <a:rPr lang="en-US" sz="2400" b="1" dirty="0"/>
              <a:t>France lost Canadian colonies and claims to land east of the Mississippi River</a:t>
            </a:r>
          </a:p>
          <a:p>
            <a:pPr marL="457200" indent="-457200">
              <a:spcAft>
                <a:spcPts val="1800"/>
              </a:spcAft>
              <a:buBlip>
                <a:blip r:embed="rId4"/>
              </a:buBlip>
            </a:pPr>
            <a:r>
              <a:rPr lang="en-US" sz="2400" b="1" dirty="0"/>
              <a:t>England got all French territory in Canada, Florida &amp; rights to Caribbean slave trade</a:t>
            </a:r>
          </a:p>
          <a:p>
            <a:pPr marL="457200" indent="-457200">
              <a:spcAft>
                <a:spcPts val="1800"/>
              </a:spcAft>
              <a:buBlip>
                <a:blip r:embed="rId4"/>
              </a:buBlip>
            </a:pPr>
            <a:r>
              <a:rPr lang="en-US" sz="2400" b="1" dirty="0"/>
              <a:t>Spain got French territory west of the Mississippi River &amp; New Orleans</a:t>
            </a:r>
          </a:p>
        </p:txBody>
      </p:sp>
    </p:spTree>
    <p:extLst>
      <p:ext uri="{BB962C8B-B14F-4D97-AF65-F5344CB8AC3E}">
        <p14:creationId xmlns:p14="http://schemas.microsoft.com/office/powerpoint/2010/main" val="155282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h05_prewarpostwarbdys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794289" cy="650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58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3" t="7619" b="31066"/>
          <a:stretch/>
        </p:blipFill>
        <p:spPr bwMode="auto">
          <a:xfrm>
            <a:off x="-130629" y="0"/>
            <a:ext cx="9285515" cy="1226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98gene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44" y="1166203"/>
            <a:ext cx="4419600" cy="560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0" y="1371600"/>
            <a:ext cx="4343400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800"/>
              </a:spcAft>
              <a:buBlip>
                <a:blip r:embed="rId4"/>
              </a:buBlip>
            </a:pPr>
            <a:r>
              <a:rPr lang="en-US" sz="2400" b="1" dirty="0"/>
              <a:t>Chief Pontiac forms a Native American Alliance and strikes back at the British</a:t>
            </a:r>
          </a:p>
          <a:p>
            <a:pPr marL="457200" indent="-457200">
              <a:spcAft>
                <a:spcPts val="1800"/>
              </a:spcAft>
              <a:buBlip>
                <a:blip r:embed="rId4"/>
              </a:buBlip>
            </a:pPr>
            <a:r>
              <a:rPr lang="en-US" sz="2400" b="1" dirty="0"/>
              <a:t>Pontiac’s War ends in 1765</a:t>
            </a:r>
          </a:p>
          <a:p>
            <a:pPr marL="457200" indent="-457200">
              <a:spcAft>
                <a:spcPts val="1800"/>
              </a:spcAft>
              <a:buBlip>
                <a:blip r:embed="rId4"/>
              </a:buBlip>
            </a:pPr>
            <a:r>
              <a:rPr lang="en-US" sz="2400" b="1" dirty="0"/>
              <a:t>England issues the Proclamation of 1763 to prevent further westward expansion &amp; issues new  taxes on colonies to pay for the war</a:t>
            </a:r>
          </a:p>
          <a:p>
            <a:pPr marL="457200" indent="-457200">
              <a:spcAft>
                <a:spcPts val="1800"/>
              </a:spcAft>
              <a:buBlip>
                <a:blip r:embed="rId4"/>
              </a:buBlip>
            </a:pPr>
            <a:r>
              <a:rPr lang="en-US" sz="2400" b="1" dirty="0"/>
              <a:t>Friction increases between colonies &amp; Great Britain</a:t>
            </a:r>
          </a:p>
        </p:txBody>
      </p:sp>
    </p:spTree>
    <p:extLst>
      <p:ext uri="{BB962C8B-B14F-4D97-AF65-F5344CB8AC3E}">
        <p14:creationId xmlns:p14="http://schemas.microsoft.com/office/powerpoint/2010/main" val="103202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ambrosevideo.com/resources/documents/1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544512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-238"/>
            <a:ext cx="5867400" cy="160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70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glow rad="228600">
                    <a:srgbClr val="4BACC6">
                      <a:satMod val="175000"/>
                      <a:alpha val="40000"/>
                    </a:srgbClr>
                  </a:glow>
                </a:effectLst>
                <a:latin typeface="Impact" pitchFamily="34" charset="0"/>
              </a:rPr>
              <a:t>Exit Ticket</a:t>
            </a:r>
          </a:p>
          <a:p>
            <a:pPr algn="ctr">
              <a:defRPr/>
            </a:pPr>
            <a:r>
              <a:rPr lang="en-US" sz="2800" dirty="0">
                <a:solidFill>
                  <a:prstClr val="white"/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The French and Indian War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0" y="1143001"/>
            <a:ext cx="3108960" cy="22467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</a:effectLst>
              </a:rPr>
              <a:t>The word “ceded”  most likely means:</a:t>
            </a:r>
          </a:p>
          <a:p>
            <a:pPr marL="800100" lvl="1" indent="-342900">
              <a:buFontTx/>
              <a:buAutoNum type="alphaUcPeriod"/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</a:effectLst>
              </a:rPr>
              <a:t>Independent</a:t>
            </a:r>
          </a:p>
          <a:p>
            <a:pPr marL="800100" lvl="1" indent="-342900">
              <a:buFontTx/>
              <a:buAutoNum type="alphaUcPeriod"/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</a:effectLst>
              </a:rPr>
              <a:t>Destroyed</a:t>
            </a:r>
          </a:p>
          <a:p>
            <a:pPr marL="800100" lvl="1" indent="-342900">
              <a:buFontTx/>
              <a:buAutoNum type="alphaUcPeriod"/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</a:effectLst>
              </a:rPr>
              <a:t>Awarded to</a:t>
            </a:r>
          </a:p>
          <a:p>
            <a:pPr marL="800100" lvl="1" indent="-342900">
              <a:buFontTx/>
              <a:buAutoNum type="alphaUcPeriod"/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</a:effectLst>
              </a:rPr>
              <a:t>Explained</a:t>
            </a:r>
          </a:p>
          <a:p>
            <a:pPr marL="800100" lvl="1" indent="-342900">
              <a:buFontTx/>
              <a:buAutoNum type="arabicPeriod" startAt="2"/>
              <a:defRPr/>
            </a:pPr>
            <a:endParaRPr lang="en-US" sz="2000" b="1" dirty="0">
              <a:solidFill>
                <a:prstClr val="white"/>
              </a:solidFill>
              <a:effectLst>
                <a:glow rad="63500">
                  <a:srgbClr val="C0504D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75960" y="3389055"/>
            <a:ext cx="2910840" cy="2554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lvl="1"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</a:effectLst>
              </a:rPr>
              <a:t>2. What are some current US states in the ceded territory?</a:t>
            </a:r>
          </a:p>
          <a:p>
            <a:pPr marL="0" lvl="1">
              <a:defRPr/>
            </a:pPr>
            <a:endParaRPr lang="en-US" sz="2000" b="1" dirty="0">
              <a:solidFill>
                <a:prstClr val="white"/>
              </a:solidFill>
              <a:effectLst>
                <a:glow rad="63500">
                  <a:srgbClr val="C0504D">
                    <a:satMod val="175000"/>
                    <a:alpha val="40000"/>
                  </a:srgbClr>
                </a:glow>
              </a:effectLst>
            </a:endParaRPr>
          </a:p>
          <a:p>
            <a:pPr marL="0" lvl="1"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</a:effectLst>
              </a:rPr>
              <a:t>3.  What line separated the British Colonies from the land ceded to them?</a:t>
            </a:r>
          </a:p>
          <a:p>
            <a:pPr>
              <a:defRPr/>
            </a:pP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9222" name="TextBox 7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b="1">
                <a:solidFill>
                  <a:prstClr val="white"/>
                </a:solidFill>
                <a:latin typeface="Arial" charset="0"/>
              </a:rPr>
              <a:t>© Students of History - </a:t>
            </a:r>
            <a:r>
              <a:rPr lang="en-US" altLang="en-US" sz="1400" b="1">
                <a:solidFill>
                  <a:prstClr val="white"/>
                </a:solidFill>
                <a:latin typeface="Arial" charset="0"/>
                <a:hlinkClick r:id="rId3"/>
              </a:rPr>
              <a:t>http://www.teacherspayteachers.com/Store/Students-Of-History</a:t>
            </a:r>
            <a:endParaRPr lang="en-US" altLang="en-US" sz="1400" b="1">
              <a:solidFill>
                <a:prstClr val="whit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692655"/>
      </p:ext>
    </p:extLst>
  </p:cSld>
  <p:clrMapOvr>
    <a:masterClrMapping/>
  </p:clrMapOvr>
  <p:transition spd="slow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3"/>
            <a:ext cx="1381125" cy="13811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482813"/>
            <a:ext cx="9144000" cy="369300"/>
          </a:xfrm>
          <a:prstGeom prst="rect">
            <a:avLst/>
          </a:prstGeom>
        </p:spPr>
        <p:txBody>
          <a:bodyPr wrap="square" lIns="91407" tIns="45704" rIns="91407" bIns="45704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" charset="0"/>
                <a:hlinkClick r:id="rId3"/>
              </a:rPr>
              <a:t>http://www.teacherspayteachers.com/Store/Students-Of-History</a:t>
            </a: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0" y="228602"/>
            <a:ext cx="7239000" cy="646331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prstClr val="black"/>
                </a:solidFill>
                <a:latin typeface="Bernard MT Condensed" panose="02050806060905020404" pitchFamily="18" charset="0"/>
              </a:rPr>
              <a:t>Thank you so much for your purchase!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6176" y="1676400"/>
            <a:ext cx="2808027" cy="4856785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Arial" charset="0"/>
              </a:rPr>
              <a:t>Please visit </a:t>
            </a:r>
            <a:r>
              <a:rPr lang="en-US" sz="2400" b="1" dirty="0">
                <a:solidFill>
                  <a:prstClr val="black"/>
                </a:solidFill>
                <a:latin typeface="Arial" charset="0"/>
                <a:hlinkClick r:id="rId3"/>
              </a:rPr>
              <a:t>my store </a:t>
            </a:r>
            <a:r>
              <a:rPr lang="en-US" sz="2400" dirty="0">
                <a:solidFill>
                  <a:prstClr val="black"/>
                </a:solidFill>
                <a:latin typeface="Arial" charset="0"/>
              </a:rPr>
              <a:t>for more great Social Studies resources – including more Magic Portraits, Daily Warm Ups, PowerPoints in 3D, Interactive notebook Pop-Ups, Reading guides, Unit Plans, and more!!!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46257">
            <a:off x="3235753" y="983335"/>
            <a:ext cx="2797589" cy="20539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1152684">
            <a:off x="3230624" y="2705473"/>
            <a:ext cx="3275464" cy="18538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1269196">
            <a:off x="6496297" y="1428828"/>
            <a:ext cx="2530565" cy="25603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1" t="29535" r="53916" b="34455"/>
          <a:stretch/>
        </p:blipFill>
        <p:spPr bwMode="auto">
          <a:xfrm rot="178370">
            <a:off x="3271679" y="4175457"/>
            <a:ext cx="2779255" cy="2089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17" t="17721" r="36634" b="35446"/>
          <a:stretch/>
        </p:blipFill>
        <p:spPr bwMode="auto">
          <a:xfrm rot="260138">
            <a:off x="6173669" y="3523025"/>
            <a:ext cx="2798320" cy="275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708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1307</TotalTime>
  <Words>501</Words>
  <Application>Microsoft Office PowerPoint</Application>
  <PresentationFormat>On-screen Show (4:3)</PresentationFormat>
  <Paragraphs>52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Arial Black</vt:lpstr>
      <vt:lpstr>Bernard MT Condensed</vt:lpstr>
      <vt:lpstr>Calibri</vt:lpstr>
      <vt:lpstr>Impact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Fairfax County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James Perry</cp:lastModifiedBy>
  <cp:revision>22</cp:revision>
  <dcterms:created xsi:type="dcterms:W3CDTF">2014-08-14T18:29:35Z</dcterms:created>
  <dcterms:modified xsi:type="dcterms:W3CDTF">2022-01-11T18:01:44Z</dcterms:modified>
</cp:coreProperties>
</file>